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56" r:id="rId2"/>
    <p:sldId id="274" r:id="rId3"/>
    <p:sldId id="275" r:id="rId4"/>
    <p:sldId id="276" r:id="rId5"/>
    <p:sldId id="278" r:id="rId6"/>
    <p:sldId id="279" r:id="rId7"/>
    <p:sldId id="280" r:id="rId8"/>
    <p:sldId id="281" r:id="rId9"/>
    <p:sldId id="282" r:id="rId10"/>
    <p:sldId id="283" r:id="rId11"/>
    <p:sldId id="286" r:id="rId12"/>
    <p:sldId id="285" r:id="rId13"/>
    <p:sldId id="287" r:id="rId14"/>
    <p:sldId id="288" r:id="rId15"/>
    <p:sldId id="284" r:id="rId16"/>
    <p:sldId id="268" r:id="rId17"/>
  </p:sldIdLst>
  <p:sldSz cx="12192000" cy="6858000"/>
  <p:notesSz cx="6858000" cy="9144000"/>
  <p:defaultTextStyle>
    <a:defPPr>
      <a:defRPr lang="sv-S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llanmörkt format 2 - Dekorfärg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012ECD-51FC-41F1-AA8D-1B2483CD663E}" styleName="Ljust format 2 - Dekorfärg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6E25E649-3F16-4E02-A733-19D2CDBF48F0}" styleName="Mellanmörkt format 3 - Dekorfärg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llanmörkt format 3 - 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125E5076-3810-47DD-B79F-674D7AD40C01}" styleName="Mörkt format 1 - Dekorfärg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46F890A9-2807-4EBB-B81D-B2AA78EC7F39}" styleName="Mörkt format 2 - Dekorfärg 5/Dekorfärg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EBBBCC-DAD2-459C-BE2E-F6DE35CF9A28}" styleName="Mörkt format 2 - Dekorfärg 3/Dekorfärg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0660B408-B3CF-4A94-85FC-2B1E0A45F4A2}" styleName="Mörkt format 2 - Dekorfärg 1/Dekorfärg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5202B0CA-FC54-4496-8BCA-5EF66A818D29}" styleName="Mörkt forma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AF606853-7671-496A-8E4F-DF71F8EC918B}" styleName="Mörkt format 1 - Dekorfärg 6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wholeTbl>
    <a:band1H>
      <a:tcStyle>
        <a:tcBdr/>
        <a:fill>
          <a:solidFill>
            <a:schemeClr val="accent6">
              <a:shade val="60000"/>
            </a:schemeClr>
          </a:solidFill>
        </a:fill>
      </a:tcStyle>
    </a:band1H>
    <a:band1V>
      <a:tcStyle>
        <a:tcBdr/>
        <a:fill>
          <a:solidFill>
            <a:schemeClr val="accent6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6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6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6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DF18680-E054-41AD-8BC1-D1AEF772440D}" styleName="Mellanmörkt format 2 - Dekorfärg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B301B821-A1FF-4177-AEE7-76D212191A09}" styleName="Mellanmörkt format 1 - Dekorfärg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2D5ABB26-0587-4C30-8999-92F81FD0307C}" styleName="Inget format, inget rutnät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Format med tema 1 - dekorfärg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Format med tema 1 - dekorfärg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912C8C85-51F0-491E-9774-3900AFEF0FD7}" styleName="Ljust format 2 - Dekorfärg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10A1B5D5-9B99-4C35-A422-299274C87663}" styleName="Mellanmörkt format 1 - Dekorfärg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073A0DAA-6AF3-43AB-8588-CEC1D06C72B9}" styleName="Mellanmörkt forma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926"/>
    <p:restoredTop sz="97840"/>
  </p:normalViewPr>
  <p:slideViewPr>
    <p:cSldViewPr snapToGrid="0" snapToObjects="1" showGuides="1">
      <p:cViewPr>
        <p:scale>
          <a:sx n="135" d="100"/>
          <a:sy n="135" d="100"/>
        </p:scale>
        <p:origin x="144" y="173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jpg>
</file>

<file path=ppt/media/image5.jp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sidhuvu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Platshållare fö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F314DD3-62EE-7048-9559-A20293B3E60D}" type="datetimeFigureOut">
              <a:rPr lang="sv-SE" smtClean="0"/>
              <a:t>2025-04-17</a:t>
            </a:fld>
            <a:endParaRPr lang="sv-SE"/>
          </a:p>
        </p:txBody>
      </p:sp>
      <p:sp>
        <p:nvSpPr>
          <p:cNvPr id="4" name="Platshållare för bildobjekt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Platshållare för anteckninga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2A35BF2-85D5-404D-8153-DE011A72B3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81008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BF2-85D5-404D-8153-DE011A72B397}" type="slidenum">
              <a:rPr lang="sv-SE" smtClean="0"/>
              <a:t>1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2971170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bildobjekt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tshållare för anteckninga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2A35BF2-85D5-404D-8153-DE011A72B397}" type="slidenum">
              <a:rPr lang="sv-SE" smtClean="0"/>
              <a:t>16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9003347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png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pic>
        <p:nvPicPr>
          <p:cNvPr id="13" name="Bildobjekt 12" descr="Lunds universitets logotyp.">
            <a:extLst>
              <a:ext uri="{FF2B5EF4-FFF2-40B4-BE49-F238E27FC236}">
                <a16:creationId xmlns:a16="http://schemas.microsoft.com/office/drawing/2014/main" id="{3A8EFBAE-371E-E046-8879-6F2B8A74E5A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691761" y="1632438"/>
            <a:ext cx="808477" cy="993215"/>
          </a:xfrm>
          <a:prstGeom prst="rect">
            <a:avLst/>
          </a:prstGeom>
        </p:spPr>
      </p:pic>
      <p:sp>
        <p:nvSpPr>
          <p:cNvPr id="2" name="Rubrik 1">
            <a:extLst>
              <a:ext uri="{FF2B5EF4-FFF2-40B4-BE49-F238E27FC236}">
                <a16:creationId xmlns:a16="http://schemas.microsoft.com/office/drawing/2014/main" id="{AA3C37CF-2E7F-204C-BAF4-14554C42826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53855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Enradig titel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CxnSpPr>
            <a:cxnSpLocks/>
          </p:cNvCxnSpPr>
          <p:nvPr userDrawn="1"/>
        </p:nvCxnSpPr>
        <p:spPr>
          <a:xfrm>
            <a:off x="6853855" y="2336984"/>
            <a:ext cx="5146058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853854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23" name="Bildobjekt 22">
            <a:extLst>
              <a:ext uri="{FF2B5EF4-FFF2-40B4-BE49-F238E27FC236}">
                <a16:creationId xmlns:a16="http://schemas.microsoft.com/office/drawing/2014/main" id="{E67EF931-F7AE-D74F-A8D9-A4EA6F28174E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79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 mö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FDE34647-2FEA-054E-80E8-C0FCC8DEB358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115257BE-35D3-D844-83B2-2101D6EABB0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512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ör skrymmande graf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00E479E5-288B-7A47-B597-EE9C6BB0B165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4746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ör skrymmande grafik mö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D81A3E1B-C332-BE46-9FEB-739A7F90AAC9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00" y="359999"/>
            <a:ext cx="8820000" cy="1199860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1559859"/>
            <a:ext cx="8820000" cy="4560140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3A7B0887-EC14-A045-90B3-E282E8295B3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12195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ör jättemycke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9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74FE1865-017A-0346-90CC-08F3F1E48ED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64351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För jättemycket text mö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ktangel 3">
            <a:extLst>
              <a:ext uri="{FF2B5EF4-FFF2-40B4-BE49-F238E27FC236}">
                <a16:creationId xmlns:a16="http://schemas.microsoft.com/office/drawing/2014/main" id="{4E7D8CD1-C060-BC4F-99D0-93925AD78847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00000" y="188914"/>
            <a:ext cx="10440000" cy="1071086"/>
          </a:xfrm>
        </p:spPr>
        <p:txBody>
          <a:bodyPr bIns="0" anchor="ctr" anchorCtr="0">
            <a:normAutofit/>
          </a:bodyPr>
          <a:lstStyle>
            <a:lvl1pPr>
              <a:defRPr sz="4800"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00000" y="1259998"/>
            <a:ext cx="10440000" cy="5409089"/>
          </a:xfrm>
        </p:spPr>
        <p:txBody>
          <a:bodyPr/>
          <a:lstStyle>
            <a:lvl1pPr>
              <a:buClr>
                <a:schemeClr val="accent6"/>
              </a:buClr>
              <a:defRPr>
                <a:solidFill>
                  <a:schemeClr val="bg1"/>
                </a:solidFill>
              </a:defRPr>
            </a:lvl1pPr>
            <a:lvl2pPr>
              <a:buClr>
                <a:schemeClr val="accent6"/>
              </a:buClr>
              <a:defRPr>
                <a:solidFill>
                  <a:schemeClr val="bg1"/>
                </a:solidFill>
              </a:defRPr>
            </a:lvl2pPr>
            <a:lvl3pPr>
              <a:buClr>
                <a:schemeClr val="accent6"/>
              </a:buClr>
              <a:defRPr>
                <a:solidFill>
                  <a:schemeClr val="bg1"/>
                </a:solidFill>
              </a:defRPr>
            </a:lvl3pPr>
            <a:lvl4pPr>
              <a:buClr>
                <a:schemeClr val="accent6"/>
              </a:buClr>
              <a:defRPr>
                <a:solidFill>
                  <a:schemeClr val="bg1"/>
                </a:solidFill>
              </a:defRPr>
            </a:lvl4pPr>
            <a:lvl5pPr>
              <a:buClr>
                <a:schemeClr val="accent6"/>
              </a:buClr>
              <a:defRPr>
                <a:solidFill>
                  <a:schemeClr val="bg1"/>
                </a:solidFill>
              </a:defRPr>
            </a:lvl5pPr>
            <a:lvl6pPr>
              <a:buClr>
                <a:schemeClr val="accent6"/>
              </a:buClr>
              <a:defRPr>
                <a:solidFill>
                  <a:schemeClr val="bg1"/>
                </a:solidFill>
              </a:defRPr>
            </a:lvl6pPr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FCA5F958-743D-3C41-B76C-D06204C7945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764511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+ textruta s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5D19B9C2-70AA-3747-8E78-329608E61B6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897600" y="4880235"/>
            <a:ext cx="5294400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sv-SE" dirty="0"/>
              <a:t>Skriv text här</a:t>
            </a:r>
          </a:p>
        </p:txBody>
      </p:sp>
    </p:spTree>
    <p:extLst>
      <p:ext uri="{BB962C8B-B14F-4D97-AF65-F5344CB8AC3E}">
        <p14:creationId xmlns:p14="http://schemas.microsoft.com/office/powerpoint/2010/main" val="40265149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 + textruta lit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11807825" cy="6480175"/>
          </a:xfrm>
          <a:solidFill>
            <a:schemeClr val="bg2"/>
          </a:solidFill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5" name="Rubrik 1">
            <a:extLst>
              <a:ext uri="{FF2B5EF4-FFF2-40B4-BE49-F238E27FC236}">
                <a16:creationId xmlns:a16="http://schemas.microsoft.com/office/drawing/2014/main" id="{BC89AA35-97B1-624B-B69D-58914AF5B3A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075612" y="4880235"/>
            <a:ext cx="4116387" cy="1205418"/>
          </a:xfrm>
          <a:solidFill>
            <a:schemeClr val="bg1"/>
          </a:solidFill>
        </p:spPr>
        <p:txBody>
          <a:bodyPr wrap="square" lIns="540000" tIns="360000" rIns="360000" bIns="468000">
            <a:spAutoFit/>
          </a:bodyPr>
          <a:lstStyle>
            <a:lvl1pPr>
              <a:lnSpc>
                <a:spcPct val="100000"/>
              </a:lnSpc>
              <a:defRPr sz="2400" baseline="0"/>
            </a:lvl1pPr>
          </a:lstStyle>
          <a:p>
            <a:r>
              <a:rPr lang="sv-SE" dirty="0"/>
              <a:t>Skriv text här</a:t>
            </a:r>
          </a:p>
        </p:txBody>
      </p:sp>
    </p:spTree>
    <p:extLst>
      <p:ext uri="{BB962C8B-B14F-4D97-AF65-F5344CB8AC3E}">
        <p14:creationId xmlns:p14="http://schemas.microsoft.com/office/powerpoint/2010/main" val="3252062972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rt och kärnfullt budska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00" y="2786400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/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B392BF5D-380B-9244-837F-4969BAD00B4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54196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ort och kärnfullt mö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2">
            <a:extLst>
              <a:ext uri="{FF2B5EF4-FFF2-40B4-BE49-F238E27FC236}">
                <a16:creationId xmlns:a16="http://schemas.microsoft.com/office/drawing/2014/main" id="{F29DD6FC-67D4-1147-8BFB-BFE7374E65BA}"/>
              </a:ext>
            </a:extLst>
          </p:cNvPr>
          <p:cNvSpPr/>
          <p:nvPr userDrawn="1"/>
        </p:nvSpPr>
        <p:spPr>
          <a:xfrm>
            <a:off x="192088" y="187656"/>
            <a:ext cx="11807825" cy="648143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06EFEA4A-5ABD-6A4D-88CB-42E58CB14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0800" y="2785298"/>
            <a:ext cx="11088000" cy="615553"/>
          </a:xfrm>
        </p:spPr>
        <p:txBody>
          <a:bodyPr bIns="0" anchor="ctr" anchorCtr="0">
            <a:spAutoFit/>
          </a:bodyPr>
          <a:lstStyle>
            <a:lvl1pPr algn="ctr">
              <a:lnSpc>
                <a:spcPct val="100000"/>
              </a:lnSpc>
              <a:defRPr sz="4000">
                <a:solidFill>
                  <a:schemeClr val="bg1"/>
                </a:solidFill>
              </a:defRPr>
            </a:lvl1pPr>
          </a:lstStyle>
          <a:p>
            <a:r>
              <a:rPr lang="sv-SE" noProof="0"/>
              <a:t>Klicka här för att ändra mall för rubrikformat</a:t>
            </a:r>
            <a:endParaRPr lang="sv-SE" noProof="0" dirty="0"/>
          </a:p>
        </p:txBody>
      </p:sp>
      <p:pic>
        <p:nvPicPr>
          <p:cNvPr id="4" name="Bildobjekt 3">
            <a:extLst>
              <a:ext uri="{FF2B5EF4-FFF2-40B4-BE49-F238E27FC236}">
                <a16:creationId xmlns:a16="http://schemas.microsoft.com/office/drawing/2014/main" id="{706ADD2F-64FB-A842-A4B8-B38527D1D9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44824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koll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16" name="Platshållare för bild 3">
            <a:extLst>
              <a:ext uri="{FF2B5EF4-FFF2-40B4-BE49-F238E27FC236}">
                <a16:creationId xmlns:a16="http://schemas.microsoft.com/office/drawing/2014/main" id="{04D25F2B-1A76-3943-8341-1E952FF295D3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4116388" y="3428997"/>
            <a:ext cx="3959224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8" name="Rubrik 1">
            <a:extLst>
              <a:ext uri="{FF2B5EF4-FFF2-40B4-BE49-F238E27FC236}">
                <a16:creationId xmlns:a16="http://schemas.microsoft.com/office/drawing/2014/main" id="{D971C67A-26E8-0C4A-982B-7B5FF0696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-406473"/>
            <a:ext cx="9266160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6210101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tvårad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Bildobjekt 17">
            <a:extLst>
              <a:ext uri="{FF2B5EF4-FFF2-40B4-BE49-F238E27FC236}">
                <a16:creationId xmlns:a16="http://schemas.microsoft.com/office/drawing/2014/main" id="{B9FAF899-14FA-F046-96DB-82762ED4101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0" b="15718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54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11" name="Bildobjekt 10" descr="Lunds universitets logotyp.">
            <a:extLst>
              <a:ext uri="{FF2B5EF4-FFF2-40B4-BE49-F238E27FC236}">
                <a16:creationId xmlns:a16="http://schemas.microsoft.com/office/drawing/2014/main" id="{642E6626-F4CE-8846-81B4-39A44570A0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639" y="353139"/>
            <a:ext cx="808477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A1A56743-FB24-1849-93B5-ADD6F23CD39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sv-SE" dirty="0"/>
              <a:t>Titelsida för </a:t>
            </a:r>
            <a:br>
              <a:rPr lang="sv-SE" dirty="0"/>
            </a:br>
            <a:r>
              <a:rPr lang="sv-SE" dirty="0"/>
              <a:t>tvåradig titel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Platshållare för text 11">
            <a:extLst>
              <a:ext uri="{FF2B5EF4-FFF2-40B4-BE49-F238E27FC236}">
                <a16:creationId xmlns:a16="http://schemas.microsoft.com/office/drawing/2014/main" id="{4BB7ED9B-1D2D-7541-ABE9-750F505D4492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10" name="Bildobjekt 9">
            <a:extLst>
              <a:ext uri="{FF2B5EF4-FFF2-40B4-BE49-F238E27FC236}">
                <a16:creationId xmlns:a16="http://schemas.microsoft.com/office/drawing/2014/main" id="{3D946A34-F6D8-4B44-9644-EC06EE3B260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104889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kollage +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3" name="Rubrik 2">
            <a:extLst>
              <a:ext uri="{FF2B5EF4-FFF2-40B4-BE49-F238E27FC236}">
                <a16:creationId xmlns:a16="http://schemas.microsoft.com/office/drawing/2014/main" id="{DDB3530F-65D5-CD43-82D8-FBC17205F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90" y="4647274"/>
            <a:ext cx="3959223" cy="430887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 baseline="0">
                <a:solidFill>
                  <a:schemeClr val="tx2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</p:spTree>
    <p:extLst>
      <p:ext uri="{BB962C8B-B14F-4D97-AF65-F5344CB8AC3E}">
        <p14:creationId xmlns:p14="http://schemas.microsoft.com/office/powerpoint/2010/main" val="257808553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ildkollage + text mö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ktangel 1">
            <a:extLst>
              <a:ext uri="{FF2B5EF4-FFF2-40B4-BE49-F238E27FC236}">
                <a16:creationId xmlns:a16="http://schemas.microsoft.com/office/drawing/2014/main" id="{A506083C-36FA-EA41-9374-E68FDA30D00D}"/>
              </a:ext>
            </a:extLst>
          </p:cNvPr>
          <p:cNvSpPr/>
          <p:nvPr userDrawn="1"/>
        </p:nvSpPr>
        <p:spPr>
          <a:xfrm>
            <a:off x="4116388" y="3429000"/>
            <a:ext cx="3959224" cy="3240085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9" name="Rubrik 2">
            <a:extLst>
              <a:ext uri="{FF2B5EF4-FFF2-40B4-BE49-F238E27FC236}">
                <a16:creationId xmlns:a16="http://schemas.microsoft.com/office/drawing/2014/main" id="{3E1C5BC2-1B5A-DA4F-A220-7E22547FE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16390" y="4647274"/>
            <a:ext cx="3959223" cy="430887"/>
          </a:xfrm>
          <a:noFill/>
        </p:spPr>
        <p:txBody>
          <a:bodyPr wrap="square" lIns="468000" rIns="432000" bIns="0" anchor="ctr" anchorCtr="0">
            <a:spAutoFit/>
          </a:bodyPr>
          <a:lstStyle>
            <a:lvl1pPr>
              <a:lnSpc>
                <a:spcPct val="100000"/>
              </a:lnSpc>
              <a:defRPr sz="2800">
                <a:solidFill>
                  <a:schemeClr val="bg1"/>
                </a:solidFill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4" name="Platshållare för bild 3">
            <a:extLst>
              <a:ext uri="{FF2B5EF4-FFF2-40B4-BE49-F238E27FC236}">
                <a16:creationId xmlns:a16="http://schemas.microsoft.com/office/drawing/2014/main" id="{B3015678-1B21-F548-AB9E-9C139C0F751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5" name="Platshållare för bild 3">
            <a:extLst>
              <a:ext uri="{FF2B5EF4-FFF2-40B4-BE49-F238E27FC236}">
                <a16:creationId xmlns:a16="http://schemas.microsoft.com/office/drawing/2014/main" id="{8AF7B282-EE79-CC45-BF9C-0671C9A487DD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116388" y="188913"/>
            <a:ext cx="3959224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6" name="Platshållare för bild 3">
            <a:extLst>
              <a:ext uri="{FF2B5EF4-FFF2-40B4-BE49-F238E27FC236}">
                <a16:creationId xmlns:a16="http://schemas.microsoft.com/office/drawing/2014/main" id="{F692A12B-7004-EE49-9971-D747A70447CA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075612" y="188913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  <p:sp>
        <p:nvSpPr>
          <p:cNvPr id="15" name="Platshållare för bild 3">
            <a:extLst>
              <a:ext uri="{FF2B5EF4-FFF2-40B4-BE49-F238E27FC236}">
                <a16:creationId xmlns:a16="http://schemas.microsoft.com/office/drawing/2014/main" id="{0DB67BB7-8CB4-5046-8AC2-E508709ACA0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192088" y="3428998"/>
            <a:ext cx="3924300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  <a:endParaRPr lang="sv-SE" dirty="0"/>
          </a:p>
        </p:txBody>
      </p:sp>
      <p:sp>
        <p:nvSpPr>
          <p:cNvPr id="14" name="Platshållare för bild 3">
            <a:extLst>
              <a:ext uri="{FF2B5EF4-FFF2-40B4-BE49-F238E27FC236}">
                <a16:creationId xmlns:a16="http://schemas.microsoft.com/office/drawing/2014/main" id="{7D21BC8F-843D-4545-8437-C52123F558EE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8075612" y="3428999"/>
            <a:ext cx="3924302" cy="3240087"/>
          </a:xfrm>
        </p:spPr>
        <p:txBody>
          <a:bodyPr/>
          <a:lstStyle/>
          <a:p>
            <a:r>
              <a:rPr lang="sv-SE"/>
              <a:t>Klicka på ikonen för att lägga till en bild</a:t>
            </a:r>
          </a:p>
        </p:txBody>
      </p:sp>
    </p:spTree>
    <p:extLst>
      <p:ext uri="{BB962C8B-B14F-4D97-AF65-F5344CB8AC3E}">
        <p14:creationId xmlns:p14="http://schemas.microsoft.com/office/powerpoint/2010/main" val="13194324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DCB9E94-CD43-A846-848D-1D1C817F5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pic>
        <p:nvPicPr>
          <p:cNvPr id="3" name="Bildobjekt 2">
            <a:extLst>
              <a:ext uri="{FF2B5EF4-FFF2-40B4-BE49-F238E27FC236}">
                <a16:creationId xmlns:a16="http://schemas.microsoft.com/office/drawing/2014/main" id="{EC68AFC7-EF72-6A46-A52B-2558E14536F7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9140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10" name="Rektangel 2">
            <a:extLst>
              <a:ext uri="{FF2B5EF4-FFF2-40B4-BE49-F238E27FC236}">
                <a16:creationId xmlns:a16="http://schemas.microsoft.com/office/drawing/2014/main" id="{5EA01DBB-6763-8B49-8D7A-51A30C118D29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11" name="Bildobjekt 10" descr="Lunds universitets logotyp.">
            <a:extLst>
              <a:ext uri="{FF2B5EF4-FFF2-40B4-BE49-F238E27FC236}">
                <a16:creationId xmlns:a16="http://schemas.microsoft.com/office/drawing/2014/main" id="{4E33CB63-86C7-464D-8E18-BFC83911D6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639" y="353139"/>
            <a:ext cx="808477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22" name="Rubrik 1">
            <a:extLst>
              <a:ext uri="{FF2B5EF4-FFF2-40B4-BE49-F238E27FC236}">
                <a16:creationId xmlns:a16="http://schemas.microsoft.com/office/drawing/2014/main" id="{0465E161-D6C8-CE40-80C0-301BFB68285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Enradig titel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Platshållare för text 11">
            <a:extLst>
              <a:ext uri="{FF2B5EF4-FFF2-40B4-BE49-F238E27FC236}">
                <a16:creationId xmlns:a16="http://schemas.microsoft.com/office/drawing/2014/main" id="{5E9EA6EC-E28E-CD41-8685-F6762D241A1D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C415B4A6-D08E-A042-B618-42DCBA34730D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49758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2 tvårad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>
            <a:extLst>
              <a:ext uri="{FF2B5EF4-FFF2-40B4-BE49-F238E27FC236}">
                <a16:creationId xmlns:a16="http://schemas.microsoft.com/office/drawing/2014/main" id="{2126C620-A434-6F44-8C7F-63061A79BB0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6880" t="26162"/>
          <a:stretch/>
        </p:blipFill>
        <p:spPr>
          <a:xfrm>
            <a:off x="192088" y="188912"/>
            <a:ext cx="11807825" cy="6480175"/>
          </a:xfrm>
          <a:prstGeom prst="rect">
            <a:avLst/>
          </a:prstGeom>
        </p:spPr>
      </p:pic>
      <p:sp>
        <p:nvSpPr>
          <p:cNvPr id="22" name="Rektangel 2">
            <a:extLst>
              <a:ext uri="{FF2B5EF4-FFF2-40B4-BE49-F238E27FC236}">
                <a16:creationId xmlns:a16="http://schemas.microsoft.com/office/drawing/2014/main" id="{1E6DED82-8490-6141-A0AD-5A832A551408}"/>
              </a:ext>
            </a:extLst>
          </p:cNvPr>
          <p:cNvSpPr/>
          <p:nvPr userDrawn="1"/>
        </p:nvSpPr>
        <p:spPr>
          <a:xfrm>
            <a:off x="135627" y="123307"/>
            <a:ext cx="4264252" cy="2566105"/>
          </a:xfrm>
          <a:custGeom>
            <a:avLst/>
            <a:gdLst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4488028 w 4488028"/>
              <a:gd name="connsiteY2" fmla="*/ 2937993 h 2937993"/>
              <a:gd name="connsiteX3" fmla="*/ 0 w 4488028"/>
              <a:gd name="connsiteY3" fmla="*/ 2937993 h 2937993"/>
              <a:gd name="connsiteX4" fmla="*/ 0 w 4488028"/>
              <a:gd name="connsiteY4" fmla="*/ 0 h 2937993"/>
              <a:gd name="connsiteX0" fmla="*/ 0 w 4488028"/>
              <a:gd name="connsiteY0" fmla="*/ 0 h 2937993"/>
              <a:gd name="connsiteX1" fmla="*/ 4488028 w 4488028"/>
              <a:gd name="connsiteY1" fmla="*/ 0 h 2937993"/>
              <a:gd name="connsiteX2" fmla="*/ 0 w 4488028"/>
              <a:gd name="connsiteY2" fmla="*/ 2937993 h 2937993"/>
              <a:gd name="connsiteX3" fmla="*/ 0 w 4488028"/>
              <a:gd name="connsiteY3" fmla="*/ 0 h 29379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88028" h="2937993">
                <a:moveTo>
                  <a:pt x="0" y="0"/>
                </a:moveTo>
                <a:lnTo>
                  <a:pt x="4488028" y="0"/>
                </a:lnTo>
                <a:lnTo>
                  <a:pt x="0" y="2937993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41000">
                <a:srgbClr val="FFFFFF">
                  <a:alpha val="76000"/>
                </a:srgbClr>
              </a:gs>
              <a:gs pos="50000">
                <a:srgbClr val="FFFFFF">
                  <a:alpha val="0"/>
                </a:srgbClr>
              </a:gs>
            </a:gsLst>
            <a:lin ang="3480000" scaled="0"/>
            <a:tileRect/>
          </a:gradFill>
          <a:ln w="12700" cap="flat">
            <a:noFill/>
            <a:miter lim="400000"/>
          </a:ln>
          <a:effectLst/>
          <a:sp3d/>
        </p:spPr>
        <p:txBody>
          <a:bodyPr rot="0" spcFirstLastPara="1" vertOverflow="overflow" horzOverflow="overflow" vert="horz" wrap="square" lIns="50800" tIns="50800" rIns="50800" bIns="50800" numCol="1" spcCol="38100" rtlCol="0" anchor="ctr">
            <a:spAutoFit/>
          </a:bodyPr>
          <a:lstStyle/>
          <a:p>
            <a:pPr marL="0" marR="0" lvl="0" indent="0" algn="ctr" defTabSz="584200" eaLnBrk="1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sv-SE" sz="24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Helvetica Light"/>
              <a:sym typeface="Helvetica Light"/>
            </a:endParaRPr>
          </a:p>
        </p:txBody>
      </p:sp>
      <p:pic>
        <p:nvPicPr>
          <p:cNvPr id="11" name="Bildobjekt 10" descr="Lunds universitets logotyp.">
            <a:extLst>
              <a:ext uri="{FF2B5EF4-FFF2-40B4-BE49-F238E27FC236}">
                <a16:creationId xmlns:a16="http://schemas.microsoft.com/office/drawing/2014/main" id="{642E6626-F4CE-8846-81B4-39A44570A0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639" y="353139"/>
            <a:ext cx="808477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9" name="Rubrik 1">
            <a:extLst>
              <a:ext uri="{FF2B5EF4-FFF2-40B4-BE49-F238E27FC236}">
                <a16:creationId xmlns:a16="http://schemas.microsoft.com/office/drawing/2014/main" id="{9CF2729D-ECD9-C649-B375-DDA663FEE4A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sv-SE" dirty="0"/>
              <a:t>Titelsida för </a:t>
            </a:r>
            <a:br>
              <a:rPr lang="sv-SE" dirty="0"/>
            </a:br>
            <a:r>
              <a:rPr lang="sv-SE" dirty="0"/>
              <a:t>tvåradig titel</a:t>
            </a:r>
          </a:p>
        </p:txBody>
      </p:sp>
      <p:cxnSp>
        <p:nvCxnSpPr>
          <p:cNvPr id="15" name="Rak 14">
            <a:extLst>
              <a:ext uri="{FF2B5EF4-FFF2-40B4-BE49-F238E27FC236}">
                <a16:creationId xmlns:a16="http://schemas.microsoft.com/office/drawing/2014/main" id="{4283877A-7310-1244-AD34-A2BC6E7F7EC5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Platshållare för text 11">
            <a:extLst>
              <a:ext uri="{FF2B5EF4-FFF2-40B4-BE49-F238E27FC236}">
                <a16:creationId xmlns:a16="http://schemas.microsoft.com/office/drawing/2014/main" id="{BB796774-9AC9-EF4E-8A3C-00D83E5A56B4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13" name="Bildobjekt 12">
            <a:extLst>
              <a:ext uri="{FF2B5EF4-FFF2-40B4-BE49-F238E27FC236}">
                <a16:creationId xmlns:a16="http://schemas.microsoft.com/office/drawing/2014/main" id="{4810F14E-9B82-AD45-A9ED-99611D37C7D0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7892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Bildobjekt 14">
            <a:extLst>
              <a:ext uri="{FF2B5EF4-FFF2-40B4-BE49-F238E27FC236}">
                <a16:creationId xmlns:a16="http://schemas.microsoft.com/office/drawing/2014/main" id="{5B9A4053-2FB8-3342-B60D-7FC2648537C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pic>
        <p:nvPicPr>
          <p:cNvPr id="11" name="Bildobjekt 10" descr="Lunds universitets logotyp.">
            <a:extLst>
              <a:ext uri="{FF2B5EF4-FFF2-40B4-BE49-F238E27FC236}">
                <a16:creationId xmlns:a16="http://schemas.microsoft.com/office/drawing/2014/main" id="{4E33CB63-86C7-464D-8E18-BFC83911D664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639" y="353139"/>
            <a:ext cx="808477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6746488" y="1484556"/>
            <a:ext cx="5445512" cy="13024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6" name="Rubrik 1">
            <a:extLst>
              <a:ext uri="{FF2B5EF4-FFF2-40B4-BE49-F238E27FC236}">
                <a16:creationId xmlns:a16="http://schemas.microsoft.com/office/drawing/2014/main" id="{323BAD4B-C876-A947-B84B-70BE804FFC9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032277" y="1605990"/>
            <a:ext cx="5146058" cy="734110"/>
          </a:xfrm>
        </p:spPr>
        <p:txBody>
          <a:bodyPr bIns="0" anchor="t" anchorCtr="0">
            <a:noAutofit/>
          </a:bodyPr>
          <a:lstStyle>
            <a:lvl1pPr>
              <a:lnSpc>
                <a:spcPct val="100000"/>
              </a:lnSpc>
              <a:defRPr sz="420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Enradig titel</a:t>
            </a:r>
          </a:p>
        </p:txBody>
      </p:sp>
      <p:cxnSp>
        <p:nvCxnSpPr>
          <p:cNvPr id="7" name="Rak 6">
            <a:extLst>
              <a:ext uri="{FF2B5EF4-FFF2-40B4-BE49-F238E27FC236}">
                <a16:creationId xmlns:a16="http://schemas.microsoft.com/office/drawing/2014/main" id="{6EB25FC1-ABE1-A344-8F65-DA7EE26B4227}"/>
              </a:ext>
            </a:extLst>
          </p:cNvPr>
          <p:cNvCxnSpPr>
            <a:cxnSpLocks/>
          </p:cNvCxnSpPr>
          <p:nvPr userDrawn="1"/>
        </p:nvCxnSpPr>
        <p:spPr>
          <a:xfrm>
            <a:off x="7032277" y="2336984"/>
            <a:ext cx="4967636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Platshållare för text 11">
            <a:extLst>
              <a:ext uri="{FF2B5EF4-FFF2-40B4-BE49-F238E27FC236}">
                <a16:creationId xmlns:a16="http://schemas.microsoft.com/office/drawing/2014/main" id="{441749B1-2509-2A41-B7FC-7CEED5642DDC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7032276" y="2453762"/>
            <a:ext cx="5146059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209784B7-2B3F-1A4D-9027-EAC271866D5C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47086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ida 3 tvåradi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Bildobjekt 12">
            <a:extLst>
              <a:ext uri="{FF2B5EF4-FFF2-40B4-BE49-F238E27FC236}">
                <a16:creationId xmlns:a16="http://schemas.microsoft.com/office/drawing/2014/main" id="{9945810A-D868-894A-8135-2C48517CE57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l="10261" t="19608" b="8271"/>
          <a:stretch/>
        </p:blipFill>
        <p:spPr>
          <a:xfrm>
            <a:off x="192088" y="188913"/>
            <a:ext cx="11807825" cy="6480175"/>
          </a:xfrm>
          <a:prstGeom prst="rect">
            <a:avLst/>
          </a:prstGeom>
        </p:spPr>
      </p:pic>
      <p:pic>
        <p:nvPicPr>
          <p:cNvPr id="11" name="Bildobjekt 10" descr="Lunds universitets logotyp.">
            <a:extLst>
              <a:ext uri="{FF2B5EF4-FFF2-40B4-BE49-F238E27FC236}">
                <a16:creationId xmlns:a16="http://schemas.microsoft.com/office/drawing/2014/main" id="{642E6626-F4CE-8846-81B4-39A44570A073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4639" y="353139"/>
            <a:ext cx="808477" cy="993215"/>
          </a:xfrm>
          <a:prstGeom prst="rect">
            <a:avLst/>
          </a:prstGeom>
        </p:spPr>
      </p:pic>
      <p:sp>
        <p:nvSpPr>
          <p:cNvPr id="3" name="Rektangel 2">
            <a:extLst>
              <a:ext uri="{FF2B5EF4-FFF2-40B4-BE49-F238E27FC236}">
                <a16:creationId xmlns:a16="http://schemas.microsoft.com/office/drawing/2014/main" id="{CC78BE5A-F044-6E4A-86D0-B28B85339425}"/>
              </a:ext>
            </a:extLst>
          </p:cNvPr>
          <p:cNvSpPr/>
          <p:nvPr userDrawn="1"/>
        </p:nvSpPr>
        <p:spPr>
          <a:xfrm>
            <a:off x="5439210" y="1484556"/>
            <a:ext cx="6752790" cy="259259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  <p:sp>
        <p:nvSpPr>
          <p:cNvPr id="18" name="Rubrik 1">
            <a:extLst>
              <a:ext uri="{FF2B5EF4-FFF2-40B4-BE49-F238E27FC236}">
                <a16:creationId xmlns:a16="http://schemas.microsoft.com/office/drawing/2014/main" id="{3B620808-FCD6-A847-A7FA-4CEA2CC8210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854311" y="1859358"/>
            <a:ext cx="6144864" cy="1292662"/>
          </a:xfrm>
        </p:spPr>
        <p:txBody>
          <a:bodyPr wrap="square" bIns="0" anchor="t" anchorCtr="0">
            <a:spAutoFit/>
          </a:bodyPr>
          <a:lstStyle>
            <a:lvl1pPr>
              <a:lnSpc>
                <a:spcPct val="100000"/>
              </a:lnSpc>
              <a:defRPr sz="4200"/>
            </a:lvl1pPr>
          </a:lstStyle>
          <a:p>
            <a:r>
              <a:rPr lang="sv-SE" dirty="0"/>
              <a:t>Titelsida för </a:t>
            </a:r>
            <a:br>
              <a:rPr lang="sv-SE" dirty="0"/>
            </a:br>
            <a:r>
              <a:rPr lang="sv-SE" dirty="0"/>
              <a:t>tvåradig titel</a:t>
            </a:r>
          </a:p>
        </p:txBody>
      </p:sp>
      <p:cxnSp>
        <p:nvCxnSpPr>
          <p:cNvPr id="14" name="Rak 13">
            <a:extLst>
              <a:ext uri="{FF2B5EF4-FFF2-40B4-BE49-F238E27FC236}">
                <a16:creationId xmlns:a16="http://schemas.microsoft.com/office/drawing/2014/main" id="{3382D092-2985-8E41-B909-155C77E15CCE}"/>
              </a:ext>
            </a:extLst>
          </p:cNvPr>
          <p:cNvCxnSpPr>
            <a:cxnSpLocks/>
          </p:cNvCxnSpPr>
          <p:nvPr userDrawn="1"/>
        </p:nvCxnSpPr>
        <p:spPr>
          <a:xfrm>
            <a:off x="5854930" y="3353694"/>
            <a:ext cx="6144864" cy="0"/>
          </a:xfrm>
          <a:prstGeom prst="line">
            <a:avLst/>
          </a:prstGeom>
          <a:ln w="127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Platshållare för text 11">
            <a:extLst>
              <a:ext uri="{FF2B5EF4-FFF2-40B4-BE49-F238E27FC236}">
                <a16:creationId xmlns:a16="http://schemas.microsoft.com/office/drawing/2014/main" id="{867F76BB-3A62-0A4A-BB95-F999DE2F25F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854313" y="3499576"/>
            <a:ext cx="6145601" cy="349418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200" b="1" cap="all" spc="50" baseline="0">
                <a:solidFill>
                  <a:schemeClr val="accent1"/>
                </a:solidFill>
              </a:defRPr>
            </a:lvl1pPr>
          </a:lstStyle>
          <a:p>
            <a:r>
              <a:rPr lang="sv-SE" dirty="0"/>
              <a:t>Undertext, t ex namn, institution, årtal </a:t>
            </a:r>
            <a:r>
              <a:rPr lang="sv-SE" dirty="0" err="1"/>
              <a:t>etc</a:t>
            </a:r>
            <a:endParaRPr lang="sv-SE" dirty="0"/>
          </a:p>
        </p:txBody>
      </p:sp>
      <p:pic>
        <p:nvPicPr>
          <p:cNvPr id="9" name="Bildobjekt 8">
            <a:extLst>
              <a:ext uri="{FF2B5EF4-FFF2-40B4-BE49-F238E27FC236}">
                <a16:creationId xmlns:a16="http://schemas.microsoft.com/office/drawing/2014/main" id="{F8D03AA1-B493-CF43-9DE1-59DA4787B9F8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374475" y="4227755"/>
            <a:ext cx="2817525" cy="2630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075672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dast 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tshållare för bild 5">
            <a:extLst>
              <a:ext uri="{FF2B5EF4-FFF2-40B4-BE49-F238E27FC236}">
                <a16:creationId xmlns:a16="http://schemas.microsoft.com/office/drawing/2014/main" id="{BA0ABDCC-D188-2F40-92DB-269FBA094FC3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sv-SE" noProof="0"/>
              <a:t>Klicka på ikonen för att lägga till en bild</a:t>
            </a:r>
          </a:p>
        </p:txBody>
      </p:sp>
      <p:sp>
        <p:nvSpPr>
          <p:cNvPr id="3" name="Rubrik 1">
            <a:extLst>
              <a:ext uri="{FF2B5EF4-FFF2-40B4-BE49-F238E27FC236}">
                <a16:creationId xmlns:a16="http://schemas.microsoft.com/office/drawing/2014/main" id="{F135484C-500B-9E4C-B6F0-E6CD5D0A1E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2088" y="-406473"/>
            <a:ext cx="9272423" cy="304699"/>
          </a:xfrm>
        </p:spPr>
        <p:txBody>
          <a:bodyPr wrap="square" lIns="0" tIns="0" rIns="0" bIns="0">
            <a:spAutoFit/>
          </a:bodyPr>
          <a:lstStyle>
            <a:lvl1pPr>
              <a:defRPr sz="2200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sv-SE" noProof="0"/>
              <a:t>Klicka här för att ändra mall för rubrikformat</a:t>
            </a:r>
          </a:p>
        </p:txBody>
      </p:sp>
    </p:spTree>
    <p:extLst>
      <p:ext uri="{BB962C8B-B14F-4D97-AF65-F5344CB8AC3E}">
        <p14:creationId xmlns:p14="http://schemas.microsoft.com/office/powerpoint/2010/main" val="5320296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apitelsi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tshållare för bild 7">
            <a:extLst>
              <a:ext uri="{FF2B5EF4-FFF2-40B4-BE49-F238E27FC236}">
                <a16:creationId xmlns:a16="http://schemas.microsoft.com/office/drawing/2014/main" id="{F7FFECAB-E5AC-4A4C-A95F-80726D1FE8D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192088" y="188913"/>
            <a:ext cx="11807825" cy="6480175"/>
          </a:xfrm>
          <a:solidFill>
            <a:schemeClr val="accent5"/>
          </a:solidFill>
        </p:spPr>
        <p:txBody>
          <a:bodyPr/>
          <a:lstStyle/>
          <a:p>
            <a:r>
              <a:rPr lang="sv-SE" dirty="0"/>
              <a:t>Dra en bild hit för att lägga till en bakgrundsbild</a:t>
            </a:r>
          </a:p>
        </p:txBody>
      </p:sp>
      <p:sp>
        <p:nvSpPr>
          <p:cNvPr id="2" name="Rubrik 1">
            <a:extLst>
              <a:ext uri="{FF2B5EF4-FFF2-40B4-BE49-F238E27FC236}">
                <a16:creationId xmlns:a16="http://schemas.microsoft.com/office/drawing/2014/main" id="{63EBAFC8-420B-8142-8D25-7580E64C27E9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92087" y="4651200"/>
            <a:ext cx="11807825" cy="1613428"/>
          </a:xfrm>
          <a:solidFill>
            <a:schemeClr val="tx1">
              <a:alpha val="50000"/>
            </a:schemeClr>
          </a:solidFill>
          <a:effectLst/>
        </p:spPr>
        <p:txBody>
          <a:bodyPr lIns="360000" tIns="108000" rIns="360000" bIns="612000" anchor="b">
            <a:spAutoFit/>
          </a:bodyPr>
          <a:lstStyle>
            <a:lvl1pPr algn="ctr">
              <a:defRPr sz="6400" cap="all" spc="100" baseline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</a:defRPr>
            </a:lvl1pPr>
          </a:lstStyle>
          <a:p>
            <a:r>
              <a:rPr lang="sv-SE" dirty="0"/>
              <a:t>Rubrik</a:t>
            </a:r>
          </a:p>
        </p:txBody>
      </p:sp>
      <p:sp>
        <p:nvSpPr>
          <p:cNvPr id="3" name="Underrubrik 2">
            <a:extLst>
              <a:ext uri="{FF2B5EF4-FFF2-40B4-BE49-F238E27FC236}">
                <a16:creationId xmlns:a16="http://schemas.microsoft.com/office/drawing/2014/main" id="{1E46E1A1-AC7E-9041-B630-B7BC5AB5BB7A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92087" y="5587200"/>
            <a:ext cx="11807825" cy="502445"/>
          </a:xfrm>
          <a:effectLst/>
        </p:spPr>
        <p:txBody>
          <a:bodyPr wrap="square" lIns="360000" rIns="360000">
            <a:spAutoFit/>
          </a:bodyPr>
          <a:lstStyle>
            <a:lvl1pPr marL="0" indent="0" algn="ctr">
              <a:buNone/>
              <a:defRPr sz="3200" b="0" i="0">
                <a:solidFill>
                  <a:schemeClr val="bg1"/>
                </a:solidFill>
                <a:effectLst>
                  <a:outerShdw blurRad="152400" algn="ctr" rotWithShape="0">
                    <a:prstClr val="black"/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v-SE" dirty="0"/>
              <a:t>Lägg till undertext eller minska den grå plattan</a:t>
            </a:r>
          </a:p>
        </p:txBody>
      </p:sp>
    </p:spTree>
    <p:extLst>
      <p:ext uri="{BB962C8B-B14F-4D97-AF65-F5344CB8AC3E}">
        <p14:creationId xmlns:p14="http://schemas.microsoft.com/office/powerpoint/2010/main" val="24383406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17EF249A-9390-B74A-A9AA-63DC6BE925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800"/>
            </a:lvl1pPr>
          </a:lstStyle>
          <a:p>
            <a:r>
              <a:rPr lang="sv-SE"/>
              <a:t>Klicka här för att ändra mall för rubrikformat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BEBD609-C4E6-3548-9EEB-0745E63C9BF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1620000" y="2159999"/>
            <a:ext cx="8820000" cy="3960000"/>
          </a:xfrm>
        </p:spPr>
        <p:txBody>
          <a:bodyPr/>
          <a:lstStyle>
            <a:lvl7pPr marL="2743200" indent="0">
              <a:buNone/>
              <a:defRPr/>
            </a:lvl7pPr>
          </a:lstStyle>
          <a:p>
            <a:r>
              <a:rPr lang="sv-SE" dirty="0"/>
              <a:t>Brödtext nivå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  <p:pic>
        <p:nvPicPr>
          <p:cNvPr id="5" name="Bildobjekt 4">
            <a:extLst>
              <a:ext uri="{FF2B5EF4-FFF2-40B4-BE49-F238E27FC236}">
                <a16:creationId xmlns:a16="http://schemas.microsoft.com/office/drawing/2014/main" id="{E8DF10E5-74B0-1D48-B3FF-AB6299C0529E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rcRect/>
          <a:stretch/>
        </p:blipFill>
        <p:spPr>
          <a:xfrm>
            <a:off x="10949843" y="5560557"/>
            <a:ext cx="768614" cy="945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67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>
            <a:extLst>
              <a:ext uri="{FF2B5EF4-FFF2-40B4-BE49-F238E27FC236}">
                <a16:creationId xmlns:a16="http://schemas.microsoft.com/office/drawing/2014/main" id="{4A9A7386-F759-0E42-A82F-00906141C6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20000" y="359999"/>
            <a:ext cx="8820000" cy="1800000"/>
          </a:xfrm>
          <a:prstGeom prst="rect">
            <a:avLst/>
          </a:prstGeom>
        </p:spPr>
        <p:txBody>
          <a:bodyPr vert="horz" lIns="0" tIns="0" rIns="0" bIns="288000" rtlCol="0" anchor="b" anchorCtr="0">
            <a:normAutofit/>
          </a:bodyPr>
          <a:lstStyle/>
          <a:p>
            <a:r>
              <a:rPr lang="sv-SE" dirty="0"/>
              <a:t>Klicka </a:t>
            </a:r>
            <a:r>
              <a:rPr lang="sv-SE" noProof="0" dirty="0"/>
              <a:t>här</a:t>
            </a:r>
            <a:r>
              <a:rPr lang="sv-SE" dirty="0"/>
              <a:t> för att ändra mall </a:t>
            </a:r>
            <a:br>
              <a:rPr lang="sv-SE" dirty="0"/>
            </a:br>
            <a:r>
              <a:rPr lang="sv-SE" dirty="0"/>
              <a:t>för rubrikformat</a:t>
            </a:r>
          </a:p>
        </p:txBody>
      </p:sp>
      <p:sp>
        <p:nvSpPr>
          <p:cNvPr id="3" name="Platshållare för text 2">
            <a:extLst>
              <a:ext uri="{FF2B5EF4-FFF2-40B4-BE49-F238E27FC236}">
                <a16:creationId xmlns:a16="http://schemas.microsoft.com/office/drawing/2014/main" id="{7D065C12-314E-C844-B105-FA43CA3DE1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20000" y="2159999"/>
            <a:ext cx="8820000" cy="43513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r>
              <a:rPr lang="sv-SE" dirty="0"/>
              <a:t>Brödtext </a:t>
            </a:r>
            <a:r>
              <a:rPr lang="sv-SE" noProof="0" dirty="0"/>
              <a:t>nivå</a:t>
            </a:r>
            <a:r>
              <a:rPr lang="sv-SE" dirty="0"/>
              <a:t> 1</a:t>
            </a:r>
          </a:p>
          <a:p>
            <a:pPr lvl="1"/>
            <a:r>
              <a:rPr lang="sv-SE" dirty="0"/>
              <a:t>Brödtext nivå 2</a:t>
            </a:r>
          </a:p>
          <a:p>
            <a:pPr lvl="2"/>
            <a:r>
              <a:rPr lang="sv-SE" dirty="0"/>
              <a:t>Brödtext nivå 3</a:t>
            </a:r>
          </a:p>
          <a:p>
            <a:pPr lvl="3"/>
            <a:r>
              <a:rPr lang="sv-SE" dirty="0"/>
              <a:t>Brödtext nivå 4</a:t>
            </a:r>
          </a:p>
          <a:p>
            <a:pPr lvl="4"/>
            <a:r>
              <a:rPr lang="sv-SE" dirty="0"/>
              <a:t>Brödtext nivå 5</a:t>
            </a:r>
          </a:p>
          <a:p>
            <a:pPr lvl="5"/>
            <a:r>
              <a:rPr lang="sv-SE" dirty="0"/>
              <a:t>Brödtext nivå 6</a:t>
            </a:r>
          </a:p>
        </p:txBody>
      </p:sp>
    </p:spTree>
    <p:extLst>
      <p:ext uri="{BB962C8B-B14F-4D97-AF65-F5344CB8AC3E}">
        <p14:creationId xmlns:p14="http://schemas.microsoft.com/office/powerpoint/2010/main" val="31512635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6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55" r:id="rId7"/>
    <p:sldLayoutId id="2147483649" r:id="rId8"/>
    <p:sldLayoutId id="2147483650" r:id="rId9"/>
    <p:sldLayoutId id="2147483669" r:id="rId10"/>
    <p:sldLayoutId id="2147483667" r:id="rId11"/>
    <p:sldLayoutId id="2147483670" r:id="rId12"/>
    <p:sldLayoutId id="2147483673" r:id="rId13"/>
    <p:sldLayoutId id="2147483674" r:id="rId14"/>
    <p:sldLayoutId id="2147483657" r:id="rId15"/>
    <p:sldLayoutId id="2147483658" r:id="rId16"/>
    <p:sldLayoutId id="2147483651" r:id="rId17"/>
    <p:sldLayoutId id="2147483671" r:id="rId18"/>
    <p:sldLayoutId id="2147483659" r:id="rId19"/>
    <p:sldLayoutId id="2147483660" r:id="rId20"/>
    <p:sldLayoutId id="2147483672" r:id="rId21"/>
    <p:sldLayoutId id="2147483661" r:id="rId2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0" i="0" kern="1200">
          <a:solidFill>
            <a:schemeClr val="accent1"/>
          </a:solidFill>
          <a:latin typeface="Times New Roman" panose="02020603050405020304" pitchFamily="18" charset="0"/>
          <a:ea typeface="+mj-ea"/>
          <a:cs typeface="Times New Roman" panose="02020603050405020304" pitchFamily="18" charset="0"/>
        </a:defRPr>
      </a:lvl1pPr>
    </p:titleStyle>
    <p:bodyStyle>
      <a:lvl1pPr marL="180000" indent="-180000" algn="l" defTabSz="914400" rtl="0" eaLnBrk="1" latinLnBrk="0" hangingPunct="1">
        <a:lnSpc>
          <a:spcPct val="110000"/>
        </a:lnSpc>
        <a:spcBef>
          <a:spcPts val="1200"/>
        </a:spcBef>
        <a:buClr>
          <a:schemeClr val="accent1"/>
        </a:buClr>
        <a:buFont typeface="Arial" panose="020B0604020202020204" pitchFamily="34" charset="0"/>
        <a:buChar char="•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504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792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1080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1368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1656000" indent="-252000" algn="l" defTabSz="914400" rtl="0" eaLnBrk="1" latinLnBrk="0" hangingPunct="1">
        <a:lnSpc>
          <a:spcPct val="110000"/>
        </a:lnSpc>
        <a:spcBef>
          <a:spcPts val="0"/>
        </a:spcBef>
        <a:buClr>
          <a:schemeClr val="accent1"/>
        </a:buClr>
        <a:buFont typeface="Systemtypsnitt normalt"/>
        <a:buChar char="–"/>
        <a:defRPr sz="2200" b="0" i="0" kern="1200">
          <a:solidFill>
            <a:schemeClr val="tx1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pos="121">
          <p15:clr>
            <a:srgbClr val="F26B43"/>
          </p15:clr>
        </p15:guide>
        <p15:guide id="4" pos="7559">
          <p15:clr>
            <a:srgbClr val="F26B43"/>
          </p15:clr>
        </p15:guide>
        <p15:guide id="5" pos="2593">
          <p15:clr>
            <a:srgbClr val="F26B43"/>
          </p15:clr>
        </p15:guide>
        <p15:guide id="6" pos="5087">
          <p15:clr>
            <a:srgbClr val="F26B43"/>
          </p15:clr>
        </p15:guide>
        <p15:guide id="7" orient="horz" pos="4201">
          <p15:clr>
            <a:srgbClr val="F26B43"/>
          </p15:clr>
        </p15:guide>
        <p15:guide id="8" orient="horz" pos="11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tidningar.kb.se/" TargetMode="External"/><Relationship Id="rId2" Type="http://schemas.openxmlformats.org/officeDocument/2006/relationships/hyperlink" Target="https://www2.statsbiblioteket.dk/mediestream/" TargetMode="External"/><Relationship Id="rId1" Type="http://schemas.openxmlformats.org/officeDocument/2006/relationships/slideLayout" Target="../slideLayouts/slideLayout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swerik-project" TargetMode="External"/><Relationship Id="rId2" Type="http://schemas.openxmlformats.org/officeDocument/2006/relationships/hyperlink" Target="https://riksdagsdebatter.se/public/index.html#/" TargetMode="Externa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mathjoha/strik-og-kod/blob/main/notebooks/KnC_handson_workbook_swe.ipynb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9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ltk.org/index.html" TargetMode="External"/><Relationship Id="rId2" Type="http://schemas.openxmlformats.org/officeDocument/2006/relationships/hyperlink" Target="https://automatetheboringstuff.com/" TargetMode="Externa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github.com/mathjoha/strik-og-kod/blob/LU-ABM-2025-04-10/notebooks/KnC_handson_notesbook_swe.ipynb" TargetMode="External"/><Relationship Id="rId5" Type="http://schemas.openxmlformats.org/officeDocument/2006/relationships/hyperlink" Target="https://github.com/mathjoha/strik-og-kod" TargetMode="External"/><Relationship Id="rId4" Type="http://schemas.openxmlformats.org/officeDocument/2006/relationships/hyperlink" Target="https://github.com/vinta/awesome-python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omnibus.au.dk/arkiv/vis/artikel/au-library-laerer-dig-at-kode-og-det-er-en-fordel-hvis-du-kan-strikke" TargetMode="Externa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www.britannica.com/technology/Analytical-Engine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archive.org/details/b30332758/page/n7/mode/2up" TargetMode="External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ubrik 7">
            <a:extLst>
              <a:ext uri="{FF2B5EF4-FFF2-40B4-BE49-F238E27FC236}">
                <a16:creationId xmlns:a16="http://schemas.microsoft.com/office/drawing/2014/main" id="{ABF359E7-035B-8140-B6CC-39AE124680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Knit</a:t>
            </a:r>
            <a:r>
              <a:rPr lang="sv-SE" dirty="0"/>
              <a:t> &amp; </a:t>
            </a:r>
            <a:r>
              <a:rPr lang="sv-SE" dirty="0" err="1"/>
              <a:t>Code</a:t>
            </a:r>
            <a:endParaRPr lang="sv-SE" dirty="0"/>
          </a:p>
        </p:txBody>
      </p:sp>
      <p:sp>
        <p:nvSpPr>
          <p:cNvPr id="9" name="Platshållare för text 8">
            <a:extLst>
              <a:ext uri="{FF2B5EF4-FFF2-40B4-BE49-F238E27FC236}">
                <a16:creationId xmlns:a16="http://schemas.microsoft.com/office/drawing/2014/main" id="{8EBBE14D-3455-DC4F-9CD1-23C1CF94580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sv-SE" dirty="0"/>
              <a:t>Joakim Axelsson &amp; Mathias Johansson</a:t>
            </a:r>
          </a:p>
        </p:txBody>
      </p:sp>
    </p:spTree>
    <p:extLst>
      <p:ext uri="{BB962C8B-B14F-4D97-AF65-F5344CB8AC3E}">
        <p14:creationId xmlns:p14="http://schemas.microsoft.com/office/powerpoint/2010/main" val="4283160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75EA8632-6145-3783-FB8B-756719097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Dagens workshop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1482DC82-433E-8CE8-8FEF-9247173F9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/>
              <a:t>Vår danska förlaga, </a:t>
            </a:r>
            <a:r>
              <a:rPr lang="sv-SE" dirty="0" err="1"/>
              <a:t>Strik</a:t>
            </a:r>
            <a:r>
              <a:rPr lang="sv-SE" dirty="0"/>
              <a:t> </a:t>
            </a:r>
            <a:r>
              <a:rPr lang="sv-SE" dirty="0" err="1"/>
              <a:t>og</a:t>
            </a:r>
            <a:r>
              <a:rPr lang="sv-SE" dirty="0"/>
              <a:t> Kod, använder </a:t>
            </a:r>
            <a:r>
              <a:rPr lang="sv-SE" dirty="0">
                <a:hlinkClick r:id="rId2"/>
              </a:rPr>
              <a:t>Mediestream</a:t>
            </a:r>
            <a:r>
              <a:rPr lang="sv-SE" dirty="0"/>
              <a:t>, Danmarks motsvarighet till </a:t>
            </a:r>
            <a:r>
              <a:rPr lang="sv-SE" dirty="0">
                <a:hlinkClick r:id="rId3"/>
              </a:rPr>
              <a:t>Svenska tidningar</a:t>
            </a:r>
            <a:r>
              <a:rPr lang="sv-SE" dirty="0"/>
              <a:t>. Den största skillnaden mellan tjänsterna är ett API (</a:t>
            </a:r>
            <a:r>
              <a:rPr lang="sv-SE" dirty="0" err="1"/>
              <a:t>application</a:t>
            </a:r>
            <a:r>
              <a:rPr lang="sv-SE" dirty="0"/>
              <a:t> </a:t>
            </a:r>
            <a:r>
              <a:rPr lang="sv-SE" dirty="0" err="1"/>
              <a:t>programming</a:t>
            </a:r>
            <a:r>
              <a:rPr lang="sv-SE" dirty="0"/>
              <a:t> interface), som möjliggör åtkomst med extern kod. </a:t>
            </a:r>
          </a:p>
          <a:p>
            <a:r>
              <a:rPr lang="sv-SE" dirty="0"/>
              <a:t>Kungliga biblioteket tillåter inte, i enlighet med deras slutanvändaravtal, systematisk nedladdning i tjänsten Svenska tidningar.  </a:t>
            </a:r>
          </a:p>
        </p:txBody>
      </p:sp>
    </p:spTree>
    <p:extLst>
      <p:ext uri="{BB962C8B-B14F-4D97-AF65-F5344CB8AC3E}">
        <p14:creationId xmlns:p14="http://schemas.microsoft.com/office/powerpoint/2010/main" val="17902364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03BABF-0053-1D78-19DA-09E982F1EF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A47FE593-33CE-43AB-9225-6257D394D9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 err="1"/>
              <a:t>Riksdagsdebatter.se</a:t>
            </a:r>
            <a:endParaRPr lang="sv-SE" dirty="0"/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B329BEF4-7D77-F830-0541-5DEE183F9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sv-SE" dirty="0">
                <a:hlinkClick r:id="rId2"/>
              </a:rPr>
              <a:t>Riksdagsdebatter.se</a:t>
            </a:r>
            <a:r>
              <a:rPr lang="sv-SE" dirty="0"/>
              <a:t> tillhandahåller dels ett eget sökverktyg, men har även ett </a:t>
            </a:r>
            <a:r>
              <a:rPr lang="sv-SE" dirty="0" err="1"/>
              <a:t>repositorium</a:t>
            </a:r>
            <a:r>
              <a:rPr lang="sv-SE" dirty="0"/>
              <a:t> via </a:t>
            </a:r>
            <a:r>
              <a:rPr lang="sv-SE" dirty="0">
                <a:hlinkClick r:id="rId3"/>
              </a:rPr>
              <a:t>GitHub</a:t>
            </a:r>
            <a:r>
              <a:rPr lang="sv-SE" dirty="0"/>
              <a:t>, för fri tillgång/nedladdning av </a:t>
            </a:r>
            <a:r>
              <a:rPr lang="sv-SE" dirty="0" err="1"/>
              <a:t>projektfiler</a:t>
            </a:r>
            <a:r>
              <a:rPr lang="sv-SE" dirty="0"/>
              <a:t>.</a:t>
            </a:r>
          </a:p>
          <a:p>
            <a:r>
              <a:rPr lang="sv-SE" dirty="0"/>
              <a:t>Innehåller samtliga anföranden vid Sveriges riksdag 1867-2025.</a:t>
            </a:r>
          </a:p>
          <a:p>
            <a:pPr lvl="1"/>
            <a:r>
              <a:rPr lang="sv-SE" dirty="0"/>
              <a:t>Arkiv*</a:t>
            </a:r>
          </a:p>
          <a:p>
            <a:pPr lvl="1"/>
            <a:r>
              <a:rPr lang="sv-SE" dirty="0" err="1"/>
              <a:t>Biblio</a:t>
            </a:r>
            <a:r>
              <a:rPr lang="sv-SE" dirty="0"/>
              <a:t>*</a:t>
            </a:r>
          </a:p>
          <a:p>
            <a:pPr lvl="1"/>
            <a:r>
              <a:rPr lang="sv-SE" dirty="0" err="1"/>
              <a:t>Muse</a:t>
            </a:r>
            <a:r>
              <a:rPr lang="sv-SE" dirty="0"/>
              <a:t>*</a:t>
            </a:r>
          </a:p>
          <a:p>
            <a:pPr lvl="1"/>
            <a:endParaRPr lang="sv-SE" dirty="0"/>
          </a:p>
          <a:p>
            <a:pPr marL="252000" lvl="1" indent="0">
              <a:buNone/>
            </a:pPr>
            <a:r>
              <a:rPr lang="sv-SE" dirty="0">
                <a:hlinkClick r:id="rId4"/>
              </a:rPr>
              <a:t>Länk till arbetsboken</a:t>
            </a: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14535139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519EB9-BD3C-8DD3-61C5-FF1DA2533F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B0BE87B-6D1F-6619-98D6-AF30D21DDC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Ordlista och förkortningar I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93082574-0284-7407-9731-9BC3C3BADAE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1800" dirty="0"/>
              <a:t>API (</a:t>
            </a:r>
            <a:r>
              <a:rPr lang="sv-SE" sz="1800" dirty="0" err="1"/>
              <a:t>Application</a:t>
            </a:r>
            <a:r>
              <a:rPr lang="sv-SE" sz="1800" dirty="0"/>
              <a:t> </a:t>
            </a:r>
            <a:r>
              <a:rPr lang="sv-SE" sz="1800" dirty="0" err="1"/>
              <a:t>Programming</a:t>
            </a:r>
            <a:r>
              <a:rPr lang="sv-SE" sz="1800" dirty="0"/>
              <a:t> Interface) </a:t>
            </a:r>
          </a:p>
          <a:p>
            <a:pPr lvl="1"/>
            <a:r>
              <a:rPr lang="sv-SE" sz="1800" dirty="0"/>
              <a:t>Kan liknas vid en bro mellan olika system, som möjliggör att de kan prata med varandra eller dela information/data.</a:t>
            </a:r>
          </a:p>
          <a:p>
            <a:r>
              <a:rPr lang="sv-SE" sz="1800" dirty="0"/>
              <a:t>CSV (</a:t>
            </a:r>
            <a:r>
              <a:rPr lang="sv-SE" sz="1800" dirty="0" err="1"/>
              <a:t>Comma-Separeted</a:t>
            </a:r>
            <a:r>
              <a:rPr lang="sv-SE" sz="1800" dirty="0"/>
              <a:t> </a:t>
            </a:r>
            <a:r>
              <a:rPr lang="sv-SE" sz="1800" dirty="0" err="1"/>
              <a:t>Values</a:t>
            </a:r>
            <a:r>
              <a:rPr lang="sv-SE" sz="1800" dirty="0"/>
              <a:t>)</a:t>
            </a:r>
          </a:p>
          <a:p>
            <a:pPr lvl="1"/>
            <a:r>
              <a:rPr lang="sv-SE" sz="1800" dirty="0"/>
              <a:t>Textfiler där data är organiserad i rader och kolumner, separerade av kommatecken. Används bl.a. för att importera/exportera mellan databaser.</a:t>
            </a:r>
          </a:p>
          <a:p>
            <a:pPr lvl="1"/>
            <a:endParaRPr lang="sv-SE" sz="1800" dirty="0"/>
          </a:p>
          <a:p>
            <a:pPr marL="252000" lvl="1" indent="0">
              <a:buNone/>
            </a:pPr>
            <a:endParaRPr lang="sv-SE" sz="1800" dirty="0"/>
          </a:p>
        </p:txBody>
      </p:sp>
      <p:graphicFrame>
        <p:nvGraphicFramePr>
          <p:cNvPr id="5" name="Tabell 4">
            <a:extLst>
              <a:ext uri="{FF2B5EF4-FFF2-40B4-BE49-F238E27FC236}">
                <a16:creationId xmlns:a16="http://schemas.microsoft.com/office/drawing/2014/main" id="{1020AD58-4016-4757-E9C7-E0F8C3F7BC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0010505"/>
              </p:ext>
            </p:extLst>
          </p:nvPr>
        </p:nvGraphicFramePr>
        <p:xfrm>
          <a:off x="2026882" y="4273415"/>
          <a:ext cx="7449150" cy="1112520"/>
        </p:xfrm>
        <a:graphic>
          <a:graphicData uri="http://schemas.openxmlformats.org/drawingml/2006/table">
            <a:tbl>
              <a:tblPr>
                <a:tableStyleId>{073A0DAA-6AF3-43AB-8588-CEC1D06C72B9}</a:tableStyleId>
              </a:tblPr>
              <a:tblGrid>
                <a:gridCol w="1176634">
                  <a:extLst>
                    <a:ext uri="{9D8B030D-6E8A-4147-A177-3AD203B41FA5}">
                      <a16:colId xmlns:a16="http://schemas.microsoft.com/office/drawing/2014/main" val="241420987"/>
                    </a:ext>
                  </a:extLst>
                </a:gridCol>
                <a:gridCol w="2181038">
                  <a:extLst>
                    <a:ext uri="{9D8B030D-6E8A-4147-A177-3AD203B41FA5}">
                      <a16:colId xmlns:a16="http://schemas.microsoft.com/office/drawing/2014/main" val="448577834"/>
                    </a:ext>
                  </a:extLst>
                </a:gridCol>
                <a:gridCol w="4091478">
                  <a:extLst>
                    <a:ext uri="{9D8B030D-6E8A-4147-A177-3AD203B41FA5}">
                      <a16:colId xmlns:a16="http://schemas.microsoft.com/office/drawing/2014/main" val="67976269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Namn,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Yrke,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Stad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357698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Joakim,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Bibliotekarie,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Lund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713594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Mathias, 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Systemutvecklare,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sv-SE" dirty="0">
                          <a:solidFill>
                            <a:schemeClr val="tx1"/>
                          </a:solidFill>
                        </a:rPr>
                        <a:t>Lund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2683627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50536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CB8EA2B-647B-A75E-9FFA-CE68D0C989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B4CA1134-CF5A-EE48-2EEE-A3CB76A9E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Ordlista och förkortningar II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68C8B4A3-7050-A4BC-1F43-612824BB12D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sv-SE" sz="1800" dirty="0"/>
              <a:t>OCR (</a:t>
            </a:r>
            <a:r>
              <a:rPr lang="sv-SE" sz="1800" dirty="0" err="1"/>
              <a:t>Optical</a:t>
            </a:r>
            <a:r>
              <a:rPr lang="sv-SE" sz="1800" dirty="0"/>
              <a:t> </a:t>
            </a:r>
            <a:r>
              <a:rPr lang="sv-SE" sz="1800" dirty="0" err="1"/>
              <a:t>Character</a:t>
            </a:r>
            <a:r>
              <a:rPr lang="sv-SE" sz="1800" dirty="0"/>
              <a:t> </a:t>
            </a:r>
            <a:r>
              <a:rPr lang="sv-SE" sz="1800" dirty="0" err="1"/>
              <a:t>Recognition</a:t>
            </a:r>
            <a:r>
              <a:rPr lang="sv-SE" sz="1800" dirty="0"/>
              <a:t>)  </a:t>
            </a:r>
          </a:p>
          <a:p>
            <a:pPr lvl="1"/>
            <a:r>
              <a:rPr lang="sv-SE" sz="1800" dirty="0"/>
              <a:t>Maskinläsning av texter, omvandlar tryckt text till textfil. Blir inte alltid helt rätt…</a:t>
            </a:r>
          </a:p>
          <a:p>
            <a:pPr marL="252000" lvl="1" indent="0">
              <a:buNone/>
            </a:pPr>
            <a:endParaRPr lang="sv-SE" sz="1800" dirty="0"/>
          </a:p>
        </p:txBody>
      </p:sp>
      <p:pic>
        <p:nvPicPr>
          <p:cNvPr id="6" name="Bildobjekt 5" descr="En bild som visar text, nyhetstidning, papper, Publikation&#10;&#10;AI-genererat innehåll kan vara felaktigt.">
            <a:extLst>
              <a:ext uri="{FF2B5EF4-FFF2-40B4-BE49-F238E27FC236}">
                <a16:creationId xmlns:a16="http://schemas.microsoft.com/office/drawing/2014/main" id="{39FE7F89-83DE-3E5B-9781-FA2700A7FF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52000" y="3028121"/>
            <a:ext cx="2723258" cy="3469880"/>
          </a:xfrm>
          <a:prstGeom prst="rect">
            <a:avLst/>
          </a:prstGeom>
        </p:spPr>
      </p:pic>
      <p:pic>
        <p:nvPicPr>
          <p:cNvPr id="10" name="Bildobjekt 9" descr="En bild som visar text, dator, programvara, Datorikon&#10;&#10;AI-genererat innehåll kan vara felaktigt.">
            <a:extLst>
              <a:ext uri="{FF2B5EF4-FFF2-40B4-BE49-F238E27FC236}">
                <a16:creationId xmlns:a16="http://schemas.microsoft.com/office/drawing/2014/main" id="{0F8C786C-A978-AEFC-A10A-EA4C4837B1D8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602" t="14450" r="51617" b="14465"/>
          <a:stretch/>
        </p:blipFill>
        <p:spPr>
          <a:xfrm>
            <a:off x="5985122" y="2971879"/>
            <a:ext cx="4213524" cy="3526122"/>
          </a:xfrm>
          <a:prstGeom prst="rect">
            <a:avLst/>
          </a:prstGeom>
        </p:spPr>
      </p:pic>
      <p:sp>
        <p:nvSpPr>
          <p:cNvPr id="11" name="Höger 10">
            <a:extLst>
              <a:ext uri="{FF2B5EF4-FFF2-40B4-BE49-F238E27FC236}">
                <a16:creationId xmlns:a16="http://schemas.microsoft.com/office/drawing/2014/main" id="{4CB73D1E-1376-E51A-95A9-40FF8CA19D20}"/>
              </a:ext>
            </a:extLst>
          </p:cNvPr>
          <p:cNvSpPr/>
          <p:nvPr/>
        </p:nvSpPr>
        <p:spPr>
          <a:xfrm>
            <a:off x="4765360" y="4278429"/>
            <a:ext cx="978408" cy="484632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8419723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C9BE3-29F5-01CD-BBD4-6B0047EE49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E0B62F2-ADBA-D185-C000-DD6837B7E0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Ordlista och förkortningar III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9B48BB1-A8CA-0E1C-88AB-EF303A0DDF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00" y="2159999"/>
            <a:ext cx="8820000" cy="1091402"/>
          </a:xfrm>
        </p:spPr>
        <p:txBody>
          <a:bodyPr>
            <a:normAutofit/>
          </a:bodyPr>
          <a:lstStyle/>
          <a:p>
            <a:r>
              <a:rPr lang="sv-SE" sz="1800" dirty="0" err="1"/>
              <a:t>Python</a:t>
            </a:r>
            <a:endParaRPr lang="sv-SE" sz="1800" dirty="0"/>
          </a:p>
          <a:p>
            <a:pPr lvl="1"/>
            <a:r>
              <a:rPr lang="sv-SE" sz="1800" dirty="0"/>
              <a:t>Ett av de mer välanvända programmeringsspråken, förhållandevis enkelt att läsa och förstå. Andra vanliga programmeringsspråk är C++, Java och R.  </a:t>
            </a:r>
          </a:p>
          <a:p>
            <a:pPr lvl="1"/>
            <a:endParaRPr lang="sv-SE" sz="1800" dirty="0"/>
          </a:p>
          <a:p>
            <a:pPr marL="252000" lvl="1" indent="0">
              <a:buNone/>
            </a:pPr>
            <a:endParaRPr lang="sv-SE" sz="1800" dirty="0"/>
          </a:p>
          <a:p>
            <a:pPr marL="252000" lvl="1" indent="0">
              <a:buNone/>
            </a:pPr>
            <a:endParaRPr lang="sv-SE" sz="1800" dirty="0"/>
          </a:p>
        </p:txBody>
      </p:sp>
      <p:pic>
        <p:nvPicPr>
          <p:cNvPr id="14" name="Bildobjekt 13" descr="En bild som visar text, Teckensnitt, vit, design&#10;&#10;AI-genererat innehåll kan vara felaktigt.">
            <a:extLst>
              <a:ext uri="{FF2B5EF4-FFF2-40B4-BE49-F238E27FC236}">
                <a16:creationId xmlns:a16="http://schemas.microsoft.com/office/drawing/2014/main" id="{70A944F9-F427-2F3F-47D1-3F572AB4D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6421" y="3377999"/>
            <a:ext cx="7721600" cy="1066800"/>
          </a:xfrm>
          <a:prstGeom prst="rect">
            <a:avLst/>
          </a:prstGeom>
        </p:spPr>
      </p:pic>
      <p:pic>
        <p:nvPicPr>
          <p:cNvPr id="22" name="Bildobjekt 21" descr="En bild som visar text, Teckensnitt, linje, skärmbild&#10;&#10;AI-genererat innehåll kan vara felaktigt.">
            <a:extLst>
              <a:ext uri="{FF2B5EF4-FFF2-40B4-BE49-F238E27FC236}">
                <a16:creationId xmlns:a16="http://schemas.microsoft.com/office/drawing/2014/main" id="{1C69CFCF-1818-6EAF-9516-091B2A379D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9291" y="4448221"/>
            <a:ext cx="6184900" cy="1981200"/>
          </a:xfrm>
          <a:prstGeom prst="rect">
            <a:avLst/>
          </a:prstGeom>
        </p:spPr>
      </p:pic>
      <p:sp>
        <p:nvSpPr>
          <p:cNvPr id="23" name="textruta 22">
            <a:extLst>
              <a:ext uri="{FF2B5EF4-FFF2-40B4-BE49-F238E27FC236}">
                <a16:creationId xmlns:a16="http://schemas.microsoft.com/office/drawing/2014/main" id="{E0AB9928-A17C-1B37-B090-F0CF9962764F}"/>
              </a:ext>
            </a:extLst>
          </p:cNvPr>
          <p:cNvSpPr txBox="1"/>
          <p:nvPr/>
        </p:nvSpPr>
        <p:spPr>
          <a:xfrm>
            <a:off x="2045970" y="3603622"/>
            <a:ext cx="7425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400" dirty="0" err="1"/>
              <a:t>Python</a:t>
            </a:r>
            <a:endParaRPr lang="sv-SE" sz="1400" dirty="0"/>
          </a:p>
        </p:txBody>
      </p:sp>
      <p:sp>
        <p:nvSpPr>
          <p:cNvPr id="26" name="textruta 25">
            <a:extLst>
              <a:ext uri="{FF2B5EF4-FFF2-40B4-BE49-F238E27FC236}">
                <a16:creationId xmlns:a16="http://schemas.microsoft.com/office/drawing/2014/main" id="{7271A8A5-9E14-630A-A87A-7E07BD80A14D}"/>
              </a:ext>
            </a:extLst>
          </p:cNvPr>
          <p:cNvSpPr txBox="1"/>
          <p:nvPr/>
        </p:nvSpPr>
        <p:spPr>
          <a:xfrm>
            <a:off x="2045970" y="5284932"/>
            <a:ext cx="52290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sv-SE" sz="1400" dirty="0"/>
              <a:t>C++</a:t>
            </a:r>
          </a:p>
        </p:txBody>
      </p:sp>
    </p:spTree>
    <p:extLst>
      <p:ext uri="{BB962C8B-B14F-4D97-AF65-F5344CB8AC3E}">
        <p14:creationId xmlns:p14="http://schemas.microsoft.com/office/powerpoint/2010/main" val="441836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9A7584C-CF0C-5A0A-05AD-DC094047FC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8E1C4DC-C0CA-AA4D-2F41-EFB41EE1A0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Länkar (för framtida bruk)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1C98B6B-FD87-EF16-78B2-F5922C6978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sv-SE" dirty="0">
                <a:hlinkClick r:id="rId2"/>
              </a:rPr>
              <a:t>Automate The Boring Stuff</a:t>
            </a:r>
            <a:endParaRPr lang="sv-SE" dirty="0"/>
          </a:p>
          <a:p>
            <a:pPr lvl="1"/>
            <a:r>
              <a:rPr lang="sv-SE" dirty="0"/>
              <a:t>Praktisk programmering för nybörjare, starkt rekommenderad! </a:t>
            </a:r>
            <a:endParaRPr lang="sv-SE" dirty="0">
              <a:hlinkClick r:id="rId3"/>
            </a:endParaRPr>
          </a:p>
          <a:p>
            <a:r>
              <a:rPr lang="sv-SE" dirty="0">
                <a:hlinkClick r:id="rId3"/>
              </a:rPr>
              <a:t>Natural Language Toolkit</a:t>
            </a:r>
            <a:r>
              <a:rPr lang="sv-SE" dirty="0"/>
              <a:t> </a:t>
            </a:r>
          </a:p>
          <a:p>
            <a:pPr lvl="1"/>
            <a:r>
              <a:rPr lang="sv-SE" dirty="0"/>
              <a:t>introduktion till språkbehandling/</a:t>
            </a:r>
            <a:r>
              <a:rPr lang="sv-SE" dirty="0" err="1"/>
              <a:t>natural</a:t>
            </a:r>
            <a:r>
              <a:rPr lang="sv-SE" dirty="0"/>
              <a:t> </a:t>
            </a:r>
            <a:r>
              <a:rPr lang="sv-SE" dirty="0" err="1"/>
              <a:t>language</a:t>
            </a:r>
            <a:r>
              <a:rPr lang="sv-SE" dirty="0"/>
              <a:t> i </a:t>
            </a:r>
            <a:r>
              <a:rPr lang="sv-SE" dirty="0" err="1"/>
              <a:t>Python</a:t>
            </a:r>
            <a:endParaRPr lang="sv-SE" dirty="0"/>
          </a:p>
          <a:p>
            <a:r>
              <a:rPr lang="sv-SE" dirty="0">
                <a:hlinkClick r:id="rId4"/>
              </a:rPr>
              <a:t>GitHub: Awesome Python </a:t>
            </a:r>
            <a:endParaRPr lang="sv-SE" dirty="0"/>
          </a:p>
          <a:p>
            <a:pPr lvl="1"/>
            <a:r>
              <a:rPr lang="sv-SE" dirty="0"/>
              <a:t>Ett större </a:t>
            </a:r>
            <a:r>
              <a:rPr lang="sv-SE" dirty="0" err="1"/>
              <a:t>GitHub-repositorium</a:t>
            </a:r>
            <a:r>
              <a:rPr lang="sv-SE" dirty="0"/>
              <a:t> med diverse </a:t>
            </a:r>
            <a:r>
              <a:rPr lang="sv-SE" dirty="0" err="1"/>
              <a:t>Python</a:t>
            </a:r>
            <a:r>
              <a:rPr lang="sv-SE" dirty="0"/>
              <a:t>-resurser </a:t>
            </a:r>
          </a:p>
          <a:p>
            <a:r>
              <a:rPr lang="sv-SE" dirty="0">
                <a:hlinkClick r:id="rId5"/>
              </a:rPr>
              <a:t>GitHub: Knit&amp;Code</a:t>
            </a:r>
            <a:endParaRPr lang="sv-SE" dirty="0"/>
          </a:p>
          <a:p>
            <a:pPr lvl="1"/>
            <a:r>
              <a:rPr lang="sv-SE" dirty="0"/>
              <a:t>Dokumentation samt länkar kopplade till genomförd workshop</a:t>
            </a:r>
          </a:p>
          <a:p>
            <a:r>
              <a:rPr lang="sv-SE" dirty="0">
                <a:hlinkClick r:id="rId6"/>
              </a:rPr>
              <a:t>GitHub: Knit&amp;Code arbetsbok</a:t>
            </a:r>
            <a:endParaRPr lang="sv-SE" dirty="0"/>
          </a:p>
          <a:p>
            <a:pPr lvl="1"/>
            <a:r>
              <a:rPr lang="sv-SE" dirty="0"/>
              <a:t>Dokumentet ni arbetat specifikt med under workshopen, med koden ifylld </a:t>
            </a:r>
          </a:p>
          <a:p>
            <a:pPr lvl="1"/>
            <a:endParaRPr lang="sv-SE" dirty="0"/>
          </a:p>
          <a:p>
            <a:pPr marL="252000" lvl="1" indent="0">
              <a:buNone/>
            </a:pPr>
            <a:endParaRPr lang="sv-SE" dirty="0"/>
          </a:p>
          <a:p>
            <a:pPr marL="0" indent="0">
              <a:buNone/>
            </a:pPr>
            <a:endParaRPr lang="sv-SE" dirty="0"/>
          </a:p>
          <a:p>
            <a:pPr marL="0" indent="0">
              <a:buNone/>
            </a:pPr>
            <a:endParaRPr lang="sv-SE" dirty="0"/>
          </a:p>
        </p:txBody>
      </p:sp>
      <p:sp>
        <p:nvSpPr>
          <p:cNvPr id="4" name="textruta 3">
            <a:extLst>
              <a:ext uri="{FF2B5EF4-FFF2-40B4-BE49-F238E27FC236}">
                <a16:creationId xmlns:a16="http://schemas.microsoft.com/office/drawing/2014/main" id="{59A2C82C-911E-F3CE-8310-C9C38E9D931A}"/>
              </a:ext>
            </a:extLst>
          </p:cNvPr>
          <p:cNvSpPr txBox="1"/>
          <p:nvPr/>
        </p:nvSpPr>
        <p:spPr>
          <a:xfrm>
            <a:off x="4976602" y="233050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50035622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367B9D12-E9DA-664A-81DA-DAE45E847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Avslutningsbild, endast logotyp</a:t>
            </a:r>
          </a:p>
        </p:txBody>
      </p:sp>
      <p:pic>
        <p:nvPicPr>
          <p:cNvPr id="3" name="Bildobjekt 2" descr="Lunds universitets logotyp.">
            <a:extLst>
              <a:ext uri="{FF2B5EF4-FFF2-40B4-BE49-F238E27FC236}">
                <a16:creationId xmlns:a16="http://schemas.microsoft.com/office/drawing/2014/main" id="{B9B004CB-9E66-2E4F-902A-D4E52BE8F1CB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020670" y="1556181"/>
            <a:ext cx="2150660" cy="2642089"/>
          </a:xfrm>
          <a:prstGeom prst="rect">
            <a:avLst/>
          </a:prstGeom>
        </p:spPr>
      </p:pic>
      <p:sp>
        <p:nvSpPr>
          <p:cNvPr id="5" name="Rektangel 4">
            <a:extLst>
              <a:ext uri="{FF2B5EF4-FFF2-40B4-BE49-F238E27FC236}">
                <a16:creationId xmlns:a16="http://schemas.microsoft.com/office/drawing/2014/main" id="{6EE09A94-7F85-D942-9265-866C266653B2}"/>
              </a:ext>
            </a:extLst>
          </p:cNvPr>
          <p:cNvSpPr/>
          <p:nvPr/>
        </p:nvSpPr>
        <p:spPr>
          <a:xfrm>
            <a:off x="10705822" y="5326213"/>
            <a:ext cx="1208076" cy="13428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656760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2F05552-992A-2249-90D6-5072C7AC3A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Dagens workshop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FDE1395E-6AE9-8C40-BD95-5F1A77CAAA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sv-SE" dirty="0"/>
              <a:t>13.30-14 Introduktion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sv-SE" dirty="0"/>
              <a:t>14-14.10 PAUS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sv-SE" dirty="0"/>
              <a:t>14.10-15 Text mining 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sv-SE" dirty="0"/>
              <a:t>15-15.10 PAUS</a:t>
            </a:r>
          </a:p>
          <a:p>
            <a:pPr marL="0" indent="0">
              <a:spcBef>
                <a:spcPts val="600"/>
              </a:spcBef>
              <a:buNone/>
            </a:pPr>
            <a:r>
              <a:rPr lang="sv-SE" dirty="0"/>
              <a:t>15.10-16 Text mining </a:t>
            </a:r>
          </a:p>
          <a:p>
            <a:pPr marL="0" indent="0">
              <a:spcBef>
                <a:spcPts val="600"/>
              </a:spcBef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227728797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93171A-58D2-90D5-A54C-4C2688E52B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C019D95D-4D14-A663-B53E-0FEC627D3E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Bakgrund 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A6B268A0-92C7-0EBA-A898-E2B4C498A96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spcBef>
                <a:spcPts val="600"/>
              </a:spcBef>
              <a:buNone/>
            </a:pPr>
            <a:r>
              <a:rPr lang="sv-SE" dirty="0"/>
              <a:t>Konceptet </a:t>
            </a:r>
            <a:r>
              <a:rPr lang="sv-SE" i="1" dirty="0">
                <a:hlinkClick r:id="rId2"/>
              </a:rPr>
              <a:t>Strik og Kod</a:t>
            </a:r>
            <a:r>
              <a:rPr lang="sv-SE" i="1" dirty="0"/>
              <a:t> </a:t>
            </a:r>
            <a:r>
              <a:rPr lang="sv-SE" dirty="0"/>
              <a:t>arbetades fram vid Det </a:t>
            </a:r>
            <a:r>
              <a:rPr lang="sv-SE" dirty="0" err="1"/>
              <a:t>Kongelige</a:t>
            </a:r>
            <a:r>
              <a:rPr lang="sv-SE" dirty="0"/>
              <a:t> Bibliotek av bibliotekarierna Max </a:t>
            </a:r>
            <a:r>
              <a:rPr lang="sv-SE" dirty="0" err="1"/>
              <a:t>Osbjerg</a:t>
            </a:r>
            <a:r>
              <a:rPr lang="sv-SE" dirty="0"/>
              <a:t> Pedersen och </a:t>
            </a:r>
            <a:r>
              <a:rPr lang="sv-SE" dirty="0" err="1"/>
              <a:t>Karoline</a:t>
            </a:r>
            <a:r>
              <a:rPr lang="sv-SE" dirty="0"/>
              <a:t> </a:t>
            </a:r>
            <a:r>
              <a:rPr lang="sv-SE" dirty="0" err="1"/>
              <a:t>Vildlyng</a:t>
            </a:r>
            <a:r>
              <a:rPr lang="sv-SE" dirty="0"/>
              <a:t>. Grundtanken är att det finns tydliga likheter mellan programmering och stickning. </a:t>
            </a:r>
          </a:p>
          <a:p>
            <a:pPr marL="0" indent="0">
              <a:spcBef>
                <a:spcPts val="600"/>
              </a:spcBef>
              <a:buNone/>
            </a:pPr>
            <a:endParaRPr lang="sv-SE" dirty="0"/>
          </a:p>
          <a:p>
            <a:pPr marL="0" indent="0">
              <a:spcBef>
                <a:spcPts val="600"/>
              </a:spcBef>
              <a:buNone/>
            </a:pPr>
            <a:r>
              <a:rPr lang="sv-SE" dirty="0"/>
              <a:t>Båda områden kräver en </a:t>
            </a:r>
            <a:r>
              <a:rPr lang="sv-SE" i="1" dirty="0"/>
              <a:t>strukturerad, noggrann process</a:t>
            </a:r>
            <a:r>
              <a:rPr lang="sv-SE" dirty="0"/>
              <a:t>, de bygger på </a:t>
            </a:r>
            <a:r>
              <a:rPr lang="sv-SE" i="1" dirty="0"/>
              <a:t>mönster och repetition, </a:t>
            </a:r>
            <a:r>
              <a:rPr lang="sv-SE" dirty="0"/>
              <a:t>samt ställer liknande krav på</a:t>
            </a:r>
            <a:r>
              <a:rPr lang="sv-SE" i="1" dirty="0"/>
              <a:t> problemlösning. </a:t>
            </a:r>
            <a:r>
              <a:rPr lang="sv-SE" dirty="0"/>
              <a:t>Att läsa en </a:t>
            </a:r>
            <a:r>
              <a:rPr lang="sv-SE" dirty="0" err="1"/>
              <a:t>stivkbeskrivning</a:t>
            </a:r>
            <a:r>
              <a:rPr lang="sv-SE" dirty="0"/>
              <a:t> är att läsa kod.  </a:t>
            </a:r>
          </a:p>
        </p:txBody>
      </p:sp>
    </p:spTree>
    <p:extLst>
      <p:ext uri="{BB962C8B-B14F-4D97-AF65-F5344CB8AC3E}">
        <p14:creationId xmlns:p14="http://schemas.microsoft.com/office/powerpoint/2010/main" val="18015625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7083BE1-DF35-DC70-EB3B-3ED63F7F6C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Jacquardvävstolen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DF59316-7586-C12E-52EE-BD54A24C19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70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1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80570" y="359999"/>
            <a:ext cx="4392562" cy="6171265"/>
          </a:xfrm>
          <a:prstGeom prst="rect">
            <a:avLst/>
          </a:prstGeom>
          <a:noFill/>
          <a:effectLst>
            <a:glow>
              <a:schemeClr val="accent1">
                <a:alpha val="40000"/>
              </a:schemeClr>
            </a:glow>
            <a:outerShdw blurRad="50800" dist="50800" dir="5400000" algn="ctr" rotWithShape="0">
              <a:srgbClr val="000000">
                <a:alpha val="0"/>
              </a:srgbClr>
            </a:outerShdw>
            <a:reflection endPos="0" dist="50800" dir="5400000" sy="-100000" algn="bl" rotWithShape="0"/>
          </a:effectLst>
        </p:spPr>
      </p:pic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E46EEC0B-D7AC-79C5-D056-6A8B47781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00" y="2159999"/>
            <a:ext cx="5188763" cy="3960000"/>
          </a:xfrm>
        </p:spPr>
        <p:txBody>
          <a:bodyPr/>
          <a:lstStyle/>
          <a:p>
            <a:pPr marL="0" indent="0">
              <a:buNone/>
            </a:pPr>
            <a:r>
              <a:rPr lang="sv-SE" dirty="0"/>
              <a:t>Utvecklades av Joseph-Marie Jacquard, i början på 1800-talet. Använder hålkort för att styra den, vid tiden, mekaniska processen. </a:t>
            </a:r>
          </a:p>
          <a:p>
            <a:pPr marL="0" indent="0">
              <a:buNone/>
            </a:pPr>
            <a:r>
              <a:rPr lang="sv-SE" dirty="0"/>
              <a:t>Principen med hålkort anammades senare av Charles </a:t>
            </a:r>
            <a:r>
              <a:rPr lang="sv-SE" dirty="0" err="1"/>
              <a:t>Babbage</a:t>
            </a:r>
            <a:r>
              <a:rPr lang="sv-SE" dirty="0"/>
              <a:t>, skapare av </a:t>
            </a:r>
            <a:r>
              <a:rPr lang="sv-SE" dirty="0">
                <a:hlinkClick r:id="rId4"/>
              </a:rPr>
              <a:t>den analytiska maskinen</a:t>
            </a:r>
            <a:r>
              <a:rPr lang="sv-SE" dirty="0"/>
              <a:t>, vilket anses vara den första datorn. I sammanhanget användes hålkorten för att mata in kommandon.  </a:t>
            </a:r>
          </a:p>
          <a:p>
            <a:pPr marL="0" indent="0">
              <a:buNone/>
            </a:pPr>
            <a:endParaRPr lang="sv-SE" dirty="0"/>
          </a:p>
        </p:txBody>
      </p:sp>
    </p:spTree>
    <p:extLst>
      <p:ext uri="{BB962C8B-B14F-4D97-AF65-F5344CB8AC3E}">
        <p14:creationId xmlns:p14="http://schemas.microsoft.com/office/powerpoint/2010/main" val="3818680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latshållare för bild 4" descr="En bild som visar klädsel, mönster, Motiv, konst&#10;&#10;AI-genererat innehåll kan vara felaktigt.">
            <a:extLst>
              <a:ext uri="{FF2B5EF4-FFF2-40B4-BE49-F238E27FC236}">
                <a16:creationId xmlns:a16="http://schemas.microsoft.com/office/drawing/2014/main" id="{171ACCF7-8E80-C6CA-D58C-53291DC67479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22560" b="22560"/>
          <a:stretch>
            <a:fillRect/>
          </a:stretch>
        </p:blipFill>
        <p:spPr>
          <a:xfrm>
            <a:off x="192088" y="188913"/>
            <a:ext cx="11807825" cy="6480175"/>
          </a:xfrm>
        </p:spPr>
      </p:pic>
      <p:sp>
        <p:nvSpPr>
          <p:cNvPr id="3" name="Rubrik 2">
            <a:extLst>
              <a:ext uri="{FF2B5EF4-FFF2-40B4-BE49-F238E27FC236}">
                <a16:creationId xmlns:a16="http://schemas.microsoft.com/office/drawing/2014/main" id="{A98E324B-8DEF-CBF1-7398-772738AE06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97600" y="4326237"/>
            <a:ext cx="5294400" cy="1759416"/>
          </a:xfrm>
        </p:spPr>
        <p:txBody>
          <a:bodyPr/>
          <a:lstStyle/>
          <a:p>
            <a:r>
              <a:rPr lang="sv-SE" sz="2000" i="1" dirty="0"/>
              <a:t>”The </a:t>
            </a:r>
            <a:r>
              <a:rPr lang="sv-SE" sz="2000" i="1" dirty="0" err="1"/>
              <a:t>Analytical</a:t>
            </a:r>
            <a:r>
              <a:rPr lang="sv-SE" sz="2000" i="1" dirty="0"/>
              <a:t> Engine </a:t>
            </a:r>
            <a:r>
              <a:rPr lang="sv-SE" sz="2000" i="1" dirty="0" err="1"/>
              <a:t>weaves</a:t>
            </a:r>
            <a:r>
              <a:rPr lang="sv-SE" sz="2000" i="1" dirty="0"/>
              <a:t> </a:t>
            </a:r>
            <a:r>
              <a:rPr lang="sv-SE" sz="2000" i="1" dirty="0" err="1"/>
              <a:t>algebraic</a:t>
            </a:r>
            <a:r>
              <a:rPr lang="sv-SE" sz="2000" i="1" dirty="0"/>
              <a:t> </a:t>
            </a:r>
            <a:r>
              <a:rPr lang="sv-SE" sz="2000" i="1" dirty="0" err="1"/>
              <a:t>patterns</a:t>
            </a:r>
            <a:r>
              <a:rPr lang="sv-SE" sz="2000" i="1" dirty="0"/>
              <a:t>, just as the jacquard </a:t>
            </a:r>
            <a:r>
              <a:rPr lang="sv-SE" sz="2000" i="1" dirty="0" err="1"/>
              <a:t>loom</a:t>
            </a:r>
            <a:r>
              <a:rPr lang="sv-SE" sz="2000" i="1" dirty="0"/>
              <a:t> </a:t>
            </a:r>
            <a:r>
              <a:rPr lang="sv-SE" sz="2000" i="1" dirty="0" err="1"/>
              <a:t>weaves</a:t>
            </a:r>
            <a:r>
              <a:rPr lang="sv-SE" sz="2000" i="1" dirty="0"/>
              <a:t> </a:t>
            </a:r>
            <a:r>
              <a:rPr lang="sv-SE" sz="2000" i="1" dirty="0" err="1"/>
              <a:t>flowers</a:t>
            </a:r>
            <a:r>
              <a:rPr lang="sv-SE" sz="2000" i="1" dirty="0"/>
              <a:t> and </a:t>
            </a:r>
            <a:r>
              <a:rPr lang="sv-SE" sz="2000" i="1" dirty="0" err="1"/>
              <a:t>leaves</a:t>
            </a:r>
            <a:r>
              <a:rPr lang="sv-SE" sz="2000" i="1" dirty="0"/>
              <a:t>” </a:t>
            </a:r>
            <a:r>
              <a:rPr lang="sv-SE" sz="2000" dirty="0"/>
              <a:t>(</a:t>
            </a:r>
            <a:r>
              <a:rPr lang="sv-SE" sz="2000" dirty="0" err="1"/>
              <a:t>Lovelace</a:t>
            </a:r>
            <a:r>
              <a:rPr lang="sv-SE" sz="2000" dirty="0"/>
              <a:t>, 1843) </a:t>
            </a:r>
          </a:p>
        </p:txBody>
      </p:sp>
    </p:spTree>
    <p:extLst>
      <p:ext uri="{BB962C8B-B14F-4D97-AF65-F5344CB8AC3E}">
        <p14:creationId xmlns:p14="http://schemas.microsoft.com/office/powerpoint/2010/main" val="21942200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BD665B-FDB6-6539-A5AD-E9652B4A1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DF0C0AEA-FB79-25DE-5991-15935D844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 dirty="0"/>
              <a:t>Stickning och stickbeskrivningar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268C2DEB-8B7C-CC91-7999-7355A3CEE5B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00" y="2159999"/>
            <a:ext cx="8691618" cy="3960000"/>
          </a:xfrm>
        </p:spPr>
        <p:txBody>
          <a:bodyPr/>
          <a:lstStyle/>
          <a:p>
            <a:pPr marL="0" indent="0">
              <a:buNone/>
            </a:pPr>
            <a:r>
              <a:rPr lang="sv-SE" sz="2400" i="1" dirty="0">
                <a:hlinkClick r:id="rId2"/>
              </a:rPr>
              <a:t>Natura Exenterata : or Nature Unbowelled </a:t>
            </a:r>
            <a:r>
              <a:rPr lang="sv-SE" sz="2400" dirty="0"/>
              <a:t>(1655) är den tidigast (upptäckta) tryckta stickbeskrivningen. Som praktik finns </a:t>
            </a:r>
            <a:r>
              <a:rPr lang="sv-SE" sz="2400" dirty="0">
                <a:latin typeface="+mn-lt"/>
              </a:rPr>
              <a:t>konkreta fynd från 1100-talets Egypten. </a:t>
            </a:r>
            <a:r>
              <a:rPr lang="sv-SE" sz="2400" b="0" i="0" dirty="0">
                <a:effectLst/>
                <a:latin typeface="+mn-lt"/>
              </a:rPr>
              <a:t>När det gäller stickningens historia finns det konkreta fynd från 1100-talets Egypten. De tidigaste bevarade stickade plaggen, som strumpor, visar på en hög grad av förfining. Dessa fynd tyder på att stickning kan ha praktiserats långt tidigare. </a:t>
            </a:r>
            <a:endParaRPr lang="sv-SE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172574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latshållare för bild 10" descr="En bild som visar text, Publikation, papper, bok&#10;&#10;AI-genererat innehåll kan vara felaktigt.">
            <a:extLst>
              <a:ext uri="{FF2B5EF4-FFF2-40B4-BE49-F238E27FC236}">
                <a16:creationId xmlns:a16="http://schemas.microsoft.com/office/drawing/2014/main" id="{824CBAD4-4B52-7D2A-A981-222A1ACD6ECC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/>
          <a:srcRect l="-13066" t="1533" r="-14857" b="-262"/>
          <a:stretch/>
        </p:blipFill>
        <p:spPr>
          <a:xfrm>
            <a:off x="0" y="1"/>
            <a:ext cx="12191999" cy="6858000"/>
          </a:xfrm>
          <a:solidFill>
            <a:schemeClr val="tx1"/>
          </a:solidFill>
        </p:spPr>
      </p:pic>
      <p:sp>
        <p:nvSpPr>
          <p:cNvPr id="3" name="Rubrik 2">
            <a:extLst>
              <a:ext uri="{FF2B5EF4-FFF2-40B4-BE49-F238E27FC236}">
                <a16:creationId xmlns:a16="http://schemas.microsoft.com/office/drawing/2014/main" id="{7E9549A4-280A-59AA-AB86-337DBE160F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75612" y="4634014"/>
            <a:ext cx="4116387" cy="1451639"/>
          </a:xfrm>
        </p:spPr>
        <p:txBody>
          <a:bodyPr/>
          <a:lstStyle/>
          <a:p>
            <a:r>
              <a:rPr lang="sv-SE" sz="2000" i="1" dirty="0"/>
              <a:t>Natura </a:t>
            </a:r>
            <a:r>
              <a:rPr lang="sv-SE" sz="2000" i="1" dirty="0" err="1"/>
              <a:t>Exenterata</a:t>
            </a:r>
            <a:r>
              <a:rPr lang="sv-SE" sz="2000" i="1" dirty="0"/>
              <a:t> : or Nature </a:t>
            </a:r>
            <a:r>
              <a:rPr lang="sv-SE" sz="2000" i="1" dirty="0" err="1"/>
              <a:t>Unbowelled</a:t>
            </a:r>
            <a:r>
              <a:rPr lang="sv-SE" sz="2000" i="1" dirty="0"/>
              <a:t> </a:t>
            </a:r>
            <a:r>
              <a:rPr lang="sv-SE" sz="2000" dirty="0"/>
              <a:t>(1655)</a:t>
            </a:r>
            <a:endParaRPr lang="sv-SE" sz="2000" i="1" dirty="0"/>
          </a:p>
        </p:txBody>
      </p:sp>
    </p:spTree>
    <p:extLst>
      <p:ext uri="{BB962C8B-B14F-4D97-AF65-F5344CB8AC3E}">
        <p14:creationId xmlns:p14="http://schemas.microsoft.com/office/powerpoint/2010/main" val="819410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BD99979-D419-AEDE-45B0-4AA133EDE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287EC60-F9A5-EB7B-0BC9-7508A80A53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999" y="359999"/>
            <a:ext cx="8860431" cy="1800000"/>
          </a:xfrm>
        </p:spPr>
        <p:txBody>
          <a:bodyPr/>
          <a:lstStyle/>
          <a:p>
            <a:r>
              <a:rPr lang="sv-SE" dirty="0"/>
              <a:t>Stickbeskrivning     </a:t>
            </a:r>
            <a:r>
              <a:rPr lang="sv-SE" dirty="0" err="1"/>
              <a:t>Python</a:t>
            </a:r>
            <a:r>
              <a:rPr lang="sv-SE" dirty="0"/>
              <a:t>-kod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59793D97-D164-475E-0B2E-35CD50B181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00" y="2159999"/>
            <a:ext cx="4189957" cy="39600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1200" dirty="0"/>
              <a:t>Varv 1 (RS): 10 (12) 12 (13) </a:t>
            </a:r>
            <a:r>
              <a:rPr lang="sv-SE" sz="1200" dirty="0" err="1"/>
              <a:t>rm</a:t>
            </a:r>
            <a:r>
              <a:rPr lang="sv-SE" sz="1200" dirty="0"/>
              <a:t>, 2tills genom </a:t>
            </a:r>
            <a:r>
              <a:rPr lang="sv-SE" sz="1200" dirty="0" err="1"/>
              <a:t>bm</a:t>
            </a:r>
            <a:r>
              <a:rPr lang="sv-SE" sz="1200" dirty="0"/>
              <a:t>, 1 </a:t>
            </a:r>
            <a:r>
              <a:rPr lang="sv-SE" sz="1200" dirty="0" err="1"/>
              <a:t>rm</a:t>
            </a:r>
            <a:r>
              <a:rPr lang="sv-SE" sz="1200" dirty="0"/>
              <a:t>, vänd </a:t>
            </a:r>
          </a:p>
          <a:p>
            <a:pPr marL="0" indent="0">
              <a:buNone/>
            </a:pPr>
            <a:r>
              <a:rPr lang="sv-SE" sz="1200" dirty="0"/>
              <a:t>Varv 2 (AS): lyft 1 m avigt, 5 </a:t>
            </a:r>
            <a:r>
              <a:rPr lang="sv-SE" sz="1200" dirty="0" err="1"/>
              <a:t>am</a:t>
            </a:r>
            <a:r>
              <a:rPr lang="sv-SE" sz="1200" dirty="0"/>
              <a:t>, 2tills avigt, 1 </a:t>
            </a:r>
            <a:r>
              <a:rPr lang="sv-SE" sz="1200" dirty="0" err="1"/>
              <a:t>am</a:t>
            </a:r>
            <a:r>
              <a:rPr lang="sv-SE" sz="1200" dirty="0"/>
              <a:t>, vänd </a:t>
            </a:r>
          </a:p>
          <a:p>
            <a:pPr marL="0" indent="0">
              <a:buNone/>
            </a:pPr>
            <a:r>
              <a:rPr lang="sv-SE" sz="1200" dirty="0"/>
              <a:t>Varv 3: lyft 1 m, 6 </a:t>
            </a:r>
            <a:r>
              <a:rPr lang="sv-SE" sz="1200" dirty="0" err="1"/>
              <a:t>rm</a:t>
            </a:r>
            <a:r>
              <a:rPr lang="sv-SE" sz="1200" dirty="0"/>
              <a:t>, 2tills genom </a:t>
            </a:r>
            <a:r>
              <a:rPr lang="sv-SE" sz="1200" dirty="0" err="1"/>
              <a:t>bm</a:t>
            </a:r>
            <a:r>
              <a:rPr lang="sv-SE" sz="1200" dirty="0"/>
              <a:t>, 1 </a:t>
            </a:r>
            <a:r>
              <a:rPr lang="sv-SE" sz="1200" dirty="0" err="1"/>
              <a:t>rm</a:t>
            </a:r>
            <a:r>
              <a:rPr lang="sv-SE" sz="1200" dirty="0"/>
              <a:t>, vänd </a:t>
            </a:r>
          </a:p>
          <a:p>
            <a:pPr marL="0" indent="0">
              <a:buNone/>
            </a:pPr>
            <a:r>
              <a:rPr lang="sv-SE" sz="1200" dirty="0"/>
              <a:t>Varv 4: lyft 1 m avigt, 7 </a:t>
            </a:r>
            <a:r>
              <a:rPr lang="sv-SE" sz="1200" dirty="0" err="1"/>
              <a:t>am</a:t>
            </a:r>
            <a:r>
              <a:rPr lang="sv-SE" sz="1200" dirty="0"/>
              <a:t>, 2tills avigt, 1 </a:t>
            </a:r>
            <a:r>
              <a:rPr lang="sv-SE" sz="1200" dirty="0" err="1"/>
              <a:t>am</a:t>
            </a:r>
            <a:r>
              <a:rPr lang="sv-SE" sz="1200" dirty="0"/>
              <a:t>, vänd</a:t>
            </a:r>
          </a:p>
          <a:p>
            <a:pPr marL="0" indent="0">
              <a:buNone/>
            </a:pPr>
            <a:r>
              <a:rPr lang="sv-SE" sz="1200" dirty="0"/>
              <a:t>[…]</a:t>
            </a:r>
          </a:p>
          <a:p>
            <a:pPr marL="0" indent="0">
              <a:buNone/>
            </a:pPr>
            <a:r>
              <a:rPr lang="sv-SE" sz="1200" dirty="0"/>
              <a:t>Byt till </a:t>
            </a:r>
            <a:r>
              <a:rPr lang="sv-SE" sz="1200" dirty="0" err="1"/>
              <a:t>fg</a:t>
            </a:r>
            <a:r>
              <a:rPr lang="sv-SE" sz="1200" dirty="0"/>
              <a:t> 1 och sticka 4 varv runt i slätstickning. </a:t>
            </a:r>
          </a:p>
          <a:p>
            <a:pPr marL="0" indent="0">
              <a:buNone/>
            </a:pPr>
            <a:r>
              <a:rPr lang="sv-SE" sz="1200" dirty="0"/>
              <a:t>Minskningarna görs sedan på följande vis: </a:t>
            </a:r>
          </a:p>
          <a:p>
            <a:pPr marL="0" indent="0">
              <a:buNone/>
            </a:pPr>
            <a:r>
              <a:rPr lang="sv-SE" sz="1200" dirty="0"/>
              <a:t>Varv 1: Sticka 1: 1 </a:t>
            </a:r>
            <a:r>
              <a:rPr lang="sv-SE" sz="1200" dirty="0" err="1"/>
              <a:t>rm</a:t>
            </a:r>
            <a:r>
              <a:rPr lang="sv-SE" sz="1200" dirty="0"/>
              <a:t>, 2tills genom </a:t>
            </a:r>
            <a:r>
              <a:rPr lang="sv-SE" sz="1200" dirty="0" err="1"/>
              <a:t>bm</a:t>
            </a:r>
            <a:r>
              <a:rPr lang="sv-SE" sz="1200" dirty="0"/>
              <a:t>, sticka resterande maskor räta. Sticka 2: Alla räta tills 3 maskor kvarstår, 2tills räta, 1 </a:t>
            </a:r>
            <a:r>
              <a:rPr lang="sv-SE" sz="1200" dirty="0" err="1"/>
              <a:t>rm</a:t>
            </a:r>
            <a:r>
              <a:rPr lang="sv-SE" sz="1200" dirty="0"/>
              <a:t>. Sticka 3: 1 </a:t>
            </a:r>
            <a:r>
              <a:rPr lang="sv-SE" sz="1200" dirty="0" err="1"/>
              <a:t>rm</a:t>
            </a:r>
            <a:r>
              <a:rPr lang="sv-SE" sz="1200" dirty="0"/>
              <a:t>, 2tills genom </a:t>
            </a:r>
            <a:r>
              <a:rPr lang="sv-SE" sz="1200" dirty="0" err="1"/>
              <a:t>bm</a:t>
            </a:r>
            <a:r>
              <a:rPr lang="sv-SE" sz="1200" dirty="0"/>
              <a:t>, sticka resterande maskor räta. Sticka 4: Alla räta tills 3 maskor kvarstår, 2tills räta, 1 </a:t>
            </a:r>
            <a:r>
              <a:rPr lang="sv-SE" sz="1200" dirty="0" err="1"/>
              <a:t>rm</a:t>
            </a:r>
            <a:r>
              <a:rPr lang="sv-SE" sz="1200" dirty="0"/>
              <a:t>.</a:t>
            </a:r>
          </a:p>
          <a:p>
            <a:pPr marL="0" indent="0">
              <a:buNone/>
            </a:pPr>
            <a:endParaRPr lang="sv-SE" sz="1200" dirty="0"/>
          </a:p>
        </p:txBody>
      </p:sp>
      <p:pic>
        <p:nvPicPr>
          <p:cNvPr id="9" name="Bildobjekt 8" descr="En bild som visar text, skärmbild, Teckensnitt&#10;&#10;AI-genererat innehåll kan vara felaktigt.">
            <a:extLst>
              <a:ext uri="{FF2B5EF4-FFF2-40B4-BE49-F238E27FC236}">
                <a16:creationId xmlns:a16="http://schemas.microsoft.com/office/drawing/2014/main" id="{A1F90AC5-429B-E765-E856-80A7BFD7550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4594"/>
          <a:stretch/>
        </p:blipFill>
        <p:spPr>
          <a:xfrm>
            <a:off x="6261295" y="2140689"/>
            <a:ext cx="5930705" cy="3960000"/>
          </a:xfrm>
          <a:prstGeom prst="rect">
            <a:avLst/>
          </a:prstGeom>
        </p:spPr>
      </p:pic>
      <p:sp>
        <p:nvSpPr>
          <p:cNvPr id="10" name="Rektangel 9">
            <a:extLst>
              <a:ext uri="{FF2B5EF4-FFF2-40B4-BE49-F238E27FC236}">
                <a16:creationId xmlns:a16="http://schemas.microsoft.com/office/drawing/2014/main" id="{E762B0B4-F469-7DB3-A286-A1A9F2D94A2F}"/>
              </a:ext>
            </a:extLst>
          </p:cNvPr>
          <p:cNvSpPr/>
          <p:nvPr/>
        </p:nvSpPr>
        <p:spPr>
          <a:xfrm>
            <a:off x="10480431" y="5598942"/>
            <a:ext cx="1575581" cy="125905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7248772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41FD788-3A54-2742-4B51-0C6211A930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>
            <a:extLst>
              <a:ext uri="{FF2B5EF4-FFF2-40B4-BE49-F238E27FC236}">
                <a16:creationId xmlns:a16="http://schemas.microsoft.com/office/drawing/2014/main" id="{0D26A22B-863A-F11D-BCB9-8DA17E806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9999" y="359999"/>
            <a:ext cx="8860431" cy="1800000"/>
          </a:xfrm>
        </p:spPr>
        <p:txBody>
          <a:bodyPr/>
          <a:lstStyle/>
          <a:p>
            <a:r>
              <a:rPr lang="sv-SE" dirty="0"/>
              <a:t>Likheter</a:t>
            </a:r>
          </a:p>
        </p:txBody>
      </p:sp>
      <p:sp>
        <p:nvSpPr>
          <p:cNvPr id="3" name="Platshållare för innehåll 2">
            <a:extLst>
              <a:ext uri="{FF2B5EF4-FFF2-40B4-BE49-F238E27FC236}">
                <a16:creationId xmlns:a16="http://schemas.microsoft.com/office/drawing/2014/main" id="{7606BB5B-107F-D600-4461-8D50897E600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20000" y="2159999"/>
            <a:ext cx="8952001" cy="267928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sv-SE" sz="2400" b="0" i="0" dirty="0">
                <a:effectLst/>
                <a:latin typeface="+mn-lt"/>
              </a:rPr>
              <a:t>Stickning kan beskrivas som binärt. Man stickar med räta och aviga maskor, rätsida och avigsida. Datorprogrammering och kodning är binärt i bruket av ettor och nollor. Stickmönster och datorkod bygger på upprepningar och variabler hämtar samma information om och om igen, och upprepar processen. </a:t>
            </a:r>
            <a:endParaRPr lang="da-DK" sz="2400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1521172"/>
      </p:ext>
    </p:extLst>
  </p:cSld>
  <p:clrMapOvr>
    <a:masterClrMapping/>
  </p:clrMapOvr>
</p:sld>
</file>

<file path=ppt/theme/theme1.xml><?xml version="1.0" encoding="utf-8"?>
<a:theme xmlns:a="http://schemas.openxmlformats.org/drawingml/2006/main" name="LU-mall 16:9">
  <a:themeElements>
    <a:clrScheme name="LU_2017-03-02">
      <a:dk1>
        <a:srgbClr val="000000"/>
      </a:dk1>
      <a:lt1>
        <a:srgbClr val="FFFFFF"/>
      </a:lt1>
      <a:dk2>
        <a:srgbClr val="2F2B28"/>
      </a:dk2>
      <a:lt2>
        <a:srgbClr val="D0CCB6"/>
      </a:lt2>
      <a:accent1>
        <a:srgbClr val="894E11"/>
      </a:accent1>
      <a:accent2>
        <a:srgbClr val="E3B6BB"/>
      </a:accent2>
      <a:accent3>
        <a:srgbClr val="ABC9D4"/>
      </a:accent3>
      <a:accent4>
        <a:srgbClr val="9EC0AA"/>
      </a:accent4>
      <a:accent5>
        <a:srgbClr val="D0CCB6"/>
      </a:accent5>
      <a:accent6>
        <a:srgbClr val="B1AA9F"/>
      </a:accent6>
      <a:hlink>
        <a:srgbClr val="00006D"/>
      </a:hlink>
      <a:folHlink>
        <a:srgbClr val="894E11"/>
      </a:folHlink>
    </a:clrScheme>
    <a:fontScheme name="Times New Roman-Arial">
      <a:majorFont>
        <a:latin typeface="Times New Roman" panose="02020603050405020304"/>
        <a:ea typeface=""/>
        <a:cs typeface=""/>
        <a:font script="Jpan" typeface="ＭＳ Ｐ明朝"/>
        <a:font script="Hang" typeface="바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돋움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LU-mall-SVE-2022-16-9-tillg" id="{CDC8D05A-A290-8943-8D5B-BCF03A7CE889}" vid="{C967DD14-721F-FB40-8B2A-B16A587396DE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628</TotalTime>
  <Words>777</Words>
  <Application>Microsoft Macintosh PowerPoint</Application>
  <PresentationFormat>Bredbild</PresentationFormat>
  <Paragraphs>80</Paragraphs>
  <Slides>16</Slides>
  <Notes>2</Notes>
  <HiddenSlides>0</HiddenSlides>
  <MMClips>0</MMClips>
  <ScaleCrop>false</ScaleCrop>
  <HeadingPairs>
    <vt:vector size="6" baseType="variant">
      <vt:variant>
        <vt:lpstr>Använt teckensnitt</vt:lpstr>
      </vt:variant>
      <vt:variant>
        <vt:i4>5</vt:i4>
      </vt:variant>
      <vt:variant>
        <vt:lpstr>Tema</vt:lpstr>
      </vt:variant>
      <vt:variant>
        <vt:i4>1</vt:i4>
      </vt:variant>
      <vt:variant>
        <vt:lpstr>Bildrubriker</vt:lpstr>
      </vt:variant>
      <vt:variant>
        <vt:i4>16</vt:i4>
      </vt:variant>
    </vt:vector>
  </HeadingPairs>
  <TitlesOfParts>
    <vt:vector size="22" baseType="lpstr">
      <vt:lpstr>Arial</vt:lpstr>
      <vt:lpstr>Calibri</vt:lpstr>
      <vt:lpstr>Helvetica Light</vt:lpstr>
      <vt:lpstr>Systemtypsnitt normalt</vt:lpstr>
      <vt:lpstr>Times New Roman</vt:lpstr>
      <vt:lpstr>LU-mall 16:9</vt:lpstr>
      <vt:lpstr>Knit &amp; Code</vt:lpstr>
      <vt:lpstr>Dagens workshop</vt:lpstr>
      <vt:lpstr>Bakgrund </vt:lpstr>
      <vt:lpstr>Jacquardvävstolen</vt:lpstr>
      <vt:lpstr>”The Analytical Engine weaves algebraic patterns, just as the jacquard loom weaves flowers and leaves” (Lovelace, 1843) </vt:lpstr>
      <vt:lpstr>Stickning och stickbeskrivningar</vt:lpstr>
      <vt:lpstr>Natura Exenterata : or Nature Unbowelled (1655)</vt:lpstr>
      <vt:lpstr>Stickbeskrivning     Python-kod</vt:lpstr>
      <vt:lpstr>Likheter</vt:lpstr>
      <vt:lpstr>Dagens workshop </vt:lpstr>
      <vt:lpstr>Riksdagsdebatter.se</vt:lpstr>
      <vt:lpstr>Ordlista och förkortningar I </vt:lpstr>
      <vt:lpstr>Ordlista och förkortningar II </vt:lpstr>
      <vt:lpstr>Ordlista och förkortningar III </vt:lpstr>
      <vt:lpstr>Länkar (för framtida bruk) </vt:lpstr>
      <vt:lpstr>Avslutningsbild, endast logotyp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Joakim Axelsson</dc:creator>
  <cp:keywords/>
  <dc:description/>
  <cp:lastModifiedBy>Joakim Axelsson</cp:lastModifiedBy>
  <cp:revision>7</cp:revision>
  <dcterms:created xsi:type="dcterms:W3CDTF">2025-04-09T07:41:26Z</dcterms:created>
  <dcterms:modified xsi:type="dcterms:W3CDTF">2025-04-17T07:49:08Z</dcterms:modified>
  <cp:category/>
</cp:coreProperties>
</file>

<file path=docProps/thumbnail.jpeg>
</file>